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8" r:id="rId2"/>
    <p:sldId id="341" r:id="rId3"/>
    <p:sldId id="343" r:id="rId4"/>
    <p:sldId id="342" r:id="rId5"/>
    <p:sldId id="340" r:id="rId6"/>
    <p:sldId id="339" r:id="rId7"/>
    <p:sldId id="345" r:id="rId8"/>
    <p:sldId id="333" r:id="rId9"/>
    <p:sldId id="347" r:id="rId10"/>
    <p:sldId id="337" r:id="rId11"/>
    <p:sldId id="336" r:id="rId12"/>
    <p:sldId id="346" r:id="rId13"/>
    <p:sldId id="335" r:id="rId14"/>
    <p:sldId id="329" r:id="rId15"/>
  </p:sldIdLst>
  <p:sldSz cx="9361488" cy="7200900"/>
  <p:notesSz cx="6858000" cy="9144000"/>
  <p:defaultTextStyle>
    <a:defPPr>
      <a:defRPr lang="es-PE"/>
    </a:defPPr>
    <a:lvl1pPr marL="0" algn="l" defTabSz="987461" rtl="0" eaLnBrk="1" latinLnBrk="0" hangingPunct="1">
      <a:defRPr sz="1900" kern="1200">
        <a:solidFill>
          <a:schemeClr val="tx1"/>
        </a:solidFill>
        <a:latin typeface="+mn-lt"/>
        <a:ea typeface="+mn-ea"/>
        <a:cs typeface="+mn-cs"/>
      </a:defRPr>
    </a:lvl1pPr>
    <a:lvl2pPr marL="493730" algn="l" defTabSz="987461" rtl="0" eaLnBrk="1" latinLnBrk="0" hangingPunct="1">
      <a:defRPr sz="1900" kern="1200">
        <a:solidFill>
          <a:schemeClr val="tx1"/>
        </a:solidFill>
        <a:latin typeface="+mn-lt"/>
        <a:ea typeface="+mn-ea"/>
        <a:cs typeface="+mn-cs"/>
      </a:defRPr>
    </a:lvl2pPr>
    <a:lvl3pPr marL="987461" algn="l" defTabSz="987461" rtl="0" eaLnBrk="1" latinLnBrk="0" hangingPunct="1">
      <a:defRPr sz="1900" kern="1200">
        <a:solidFill>
          <a:schemeClr val="tx1"/>
        </a:solidFill>
        <a:latin typeface="+mn-lt"/>
        <a:ea typeface="+mn-ea"/>
        <a:cs typeface="+mn-cs"/>
      </a:defRPr>
    </a:lvl3pPr>
    <a:lvl4pPr marL="1481191" algn="l" defTabSz="987461" rtl="0" eaLnBrk="1" latinLnBrk="0" hangingPunct="1">
      <a:defRPr sz="1900" kern="1200">
        <a:solidFill>
          <a:schemeClr val="tx1"/>
        </a:solidFill>
        <a:latin typeface="+mn-lt"/>
        <a:ea typeface="+mn-ea"/>
        <a:cs typeface="+mn-cs"/>
      </a:defRPr>
    </a:lvl4pPr>
    <a:lvl5pPr marL="1974921" algn="l" defTabSz="987461" rtl="0" eaLnBrk="1" latinLnBrk="0" hangingPunct="1">
      <a:defRPr sz="1900" kern="1200">
        <a:solidFill>
          <a:schemeClr val="tx1"/>
        </a:solidFill>
        <a:latin typeface="+mn-lt"/>
        <a:ea typeface="+mn-ea"/>
        <a:cs typeface="+mn-cs"/>
      </a:defRPr>
    </a:lvl5pPr>
    <a:lvl6pPr marL="2468651" algn="l" defTabSz="987461" rtl="0" eaLnBrk="1" latinLnBrk="0" hangingPunct="1">
      <a:defRPr sz="1900" kern="1200">
        <a:solidFill>
          <a:schemeClr val="tx1"/>
        </a:solidFill>
        <a:latin typeface="+mn-lt"/>
        <a:ea typeface="+mn-ea"/>
        <a:cs typeface="+mn-cs"/>
      </a:defRPr>
    </a:lvl6pPr>
    <a:lvl7pPr marL="2962382" algn="l" defTabSz="987461" rtl="0" eaLnBrk="1" latinLnBrk="0" hangingPunct="1">
      <a:defRPr sz="1900" kern="1200">
        <a:solidFill>
          <a:schemeClr val="tx1"/>
        </a:solidFill>
        <a:latin typeface="+mn-lt"/>
        <a:ea typeface="+mn-ea"/>
        <a:cs typeface="+mn-cs"/>
      </a:defRPr>
    </a:lvl7pPr>
    <a:lvl8pPr marL="3456112" algn="l" defTabSz="987461" rtl="0" eaLnBrk="1" latinLnBrk="0" hangingPunct="1">
      <a:defRPr sz="1900" kern="1200">
        <a:solidFill>
          <a:schemeClr val="tx1"/>
        </a:solidFill>
        <a:latin typeface="+mn-lt"/>
        <a:ea typeface="+mn-ea"/>
        <a:cs typeface="+mn-cs"/>
      </a:defRPr>
    </a:lvl8pPr>
    <a:lvl9pPr marL="3949842" algn="l" defTabSz="98746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p15:clr>
            <a:srgbClr val="A4A3A4"/>
          </p15:clr>
        </p15:guide>
        <p15:guide id="2" pos="29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63" autoAdjust="0"/>
    <p:restoredTop sz="94660"/>
  </p:normalViewPr>
  <p:slideViewPr>
    <p:cSldViewPr>
      <p:cViewPr varScale="1">
        <p:scale>
          <a:sx n="81" d="100"/>
          <a:sy n="81" d="100"/>
        </p:scale>
        <p:origin x="2052" y="84"/>
      </p:cViewPr>
      <p:guideLst>
        <p:guide orient="horz" pos="2268"/>
        <p:guide pos="2949"/>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E50349-6942-44FD-A7DA-9C79C6559EBD}" type="doc">
      <dgm:prSet loTypeId="urn:microsoft.com/office/officeart/2005/8/layout/bProcess3" loCatId="process" qsTypeId="urn:microsoft.com/office/officeart/2005/8/quickstyle/simple2" qsCatId="simple" csTypeId="urn:microsoft.com/office/officeart/2005/8/colors/accent3_1" csCatId="accent3" phldr="1"/>
      <dgm:spPr/>
      <dgm:t>
        <a:bodyPr/>
        <a:lstStyle/>
        <a:p>
          <a:endParaRPr lang="es-PE"/>
        </a:p>
      </dgm:t>
    </dgm:pt>
    <dgm:pt modelId="{2ECE58C4-15F3-4081-B06C-462DAC58D484}">
      <dgm:prSet phldrT="[Texto]" custT="1"/>
      <dgm:spPr/>
      <dgm:t>
        <a:bodyPr/>
        <a:lstStyle/>
        <a:p>
          <a:r>
            <a:rPr lang="es-PE" sz="1100" dirty="0" smtClean="0">
              <a:latin typeface="Corbel" panose="020B0503020204020204" pitchFamily="34" charset="0"/>
              <a:cs typeface="Arial" panose="020B0604020202020204" pitchFamily="34" charset="0"/>
            </a:rPr>
            <a:t>Inicio de Procedimiento Tarifario</a:t>
          </a:r>
          <a:endParaRPr lang="es-PE" sz="1100" dirty="0">
            <a:latin typeface="Corbel" panose="020B0503020204020204" pitchFamily="34" charset="0"/>
            <a:cs typeface="Arial" panose="020B0604020202020204" pitchFamily="34" charset="0"/>
          </a:endParaRPr>
        </a:p>
      </dgm:t>
    </dgm:pt>
    <dgm:pt modelId="{38875C50-A38C-42A1-A55B-EC1E7963BD0A}" type="parTrans" cxnId="{A2608303-CCD6-470D-924C-B08F4D55C322}">
      <dgm:prSet/>
      <dgm:spPr/>
      <dgm:t>
        <a:bodyPr/>
        <a:lstStyle/>
        <a:p>
          <a:endParaRPr lang="es-PE" sz="4000">
            <a:latin typeface="Corbel" panose="020B0503020204020204" pitchFamily="34" charset="0"/>
            <a:cs typeface="Arial" panose="020B0604020202020204" pitchFamily="34" charset="0"/>
          </a:endParaRPr>
        </a:p>
      </dgm:t>
    </dgm:pt>
    <dgm:pt modelId="{921E5E8F-4C2A-4A17-8200-90D2041106D2}" type="sibTrans" cxnId="{A2608303-CCD6-470D-924C-B08F4D55C322}">
      <dgm:prSet/>
      <dgm:spPr/>
      <dgm:t>
        <a:bodyPr/>
        <a:lstStyle/>
        <a:p>
          <a:endParaRPr lang="es-PE" sz="4000">
            <a:latin typeface="Corbel" panose="020B0503020204020204" pitchFamily="34" charset="0"/>
            <a:cs typeface="Arial" panose="020B0604020202020204" pitchFamily="34" charset="0"/>
          </a:endParaRPr>
        </a:p>
      </dgm:t>
    </dgm:pt>
    <dgm:pt modelId="{EFD1CE9E-2536-44A8-96C5-DC01F7E5E82D}">
      <dgm:prSet phldrT="[Texto]" custT="1"/>
      <dgm:spPr/>
      <dgm:t>
        <a:bodyPr/>
        <a:lstStyle/>
        <a:p>
          <a:r>
            <a:rPr lang="es-PE" sz="1200" dirty="0" smtClean="0">
              <a:latin typeface="Corbel" panose="020B0503020204020204" pitchFamily="34" charset="0"/>
              <a:cs typeface="Arial" panose="020B0604020202020204" pitchFamily="34" charset="0"/>
            </a:rPr>
            <a:t>Evaluación de la Propuesta Tarifaria de DP World</a:t>
          </a:r>
          <a:endParaRPr lang="es-PE" sz="1200" dirty="0">
            <a:latin typeface="Corbel" panose="020B0503020204020204" pitchFamily="34" charset="0"/>
            <a:cs typeface="Arial" panose="020B0604020202020204" pitchFamily="34" charset="0"/>
          </a:endParaRPr>
        </a:p>
      </dgm:t>
    </dgm:pt>
    <dgm:pt modelId="{8C7F9527-70D5-400B-83A1-9CC0BDAA236F}" type="parTrans" cxnId="{9B77002E-BDAB-4C90-89D2-3F7B8E7D8851}">
      <dgm:prSet/>
      <dgm:spPr/>
      <dgm:t>
        <a:bodyPr/>
        <a:lstStyle/>
        <a:p>
          <a:endParaRPr lang="es-PE" sz="4000">
            <a:latin typeface="Corbel" panose="020B0503020204020204" pitchFamily="34" charset="0"/>
            <a:cs typeface="Arial" panose="020B0604020202020204" pitchFamily="34" charset="0"/>
          </a:endParaRPr>
        </a:p>
      </dgm:t>
    </dgm:pt>
    <dgm:pt modelId="{FBAB3180-830E-45B1-B90E-C6C148631EC3}" type="sibTrans" cxnId="{9B77002E-BDAB-4C90-89D2-3F7B8E7D8851}">
      <dgm:prSet/>
      <dgm:spPr/>
      <dgm:t>
        <a:bodyPr/>
        <a:lstStyle/>
        <a:p>
          <a:endParaRPr lang="es-PE" sz="4000">
            <a:latin typeface="Corbel" panose="020B0503020204020204" pitchFamily="34" charset="0"/>
            <a:cs typeface="Arial" panose="020B0604020202020204" pitchFamily="34" charset="0"/>
          </a:endParaRPr>
        </a:p>
      </dgm:t>
    </dgm:pt>
    <dgm:pt modelId="{EDC87AC5-0B4E-4808-839E-B739EAA510D9}">
      <dgm:prSet phldrT="[Texto]" custT="1"/>
      <dgm:spPr/>
      <dgm:t>
        <a:bodyPr/>
        <a:lstStyle/>
        <a:p>
          <a:r>
            <a:rPr lang="es-PE" sz="1200" dirty="0" smtClean="0">
              <a:latin typeface="Corbel" panose="020B0503020204020204" pitchFamily="34" charset="0"/>
              <a:cs typeface="Arial" panose="020B0604020202020204" pitchFamily="34" charset="0"/>
            </a:rPr>
            <a:t>Audiencia Pública y recepción de comentarios</a:t>
          </a:r>
        </a:p>
      </dgm:t>
    </dgm:pt>
    <dgm:pt modelId="{9F19EA65-FE88-4F28-B6B0-404F93BADA34}" type="parTrans" cxnId="{A53A838F-431A-44BD-9BC4-D8C97BAC64C1}">
      <dgm:prSet/>
      <dgm:spPr/>
      <dgm:t>
        <a:bodyPr/>
        <a:lstStyle/>
        <a:p>
          <a:endParaRPr lang="es-PE" sz="4000">
            <a:latin typeface="Corbel" panose="020B0503020204020204" pitchFamily="34" charset="0"/>
            <a:cs typeface="Arial" panose="020B0604020202020204" pitchFamily="34" charset="0"/>
          </a:endParaRPr>
        </a:p>
      </dgm:t>
    </dgm:pt>
    <dgm:pt modelId="{28B6523B-35EC-4DD2-8070-0456293DE6D8}" type="sibTrans" cxnId="{A53A838F-431A-44BD-9BC4-D8C97BAC64C1}">
      <dgm:prSet/>
      <dgm:spPr/>
      <dgm:t>
        <a:bodyPr/>
        <a:lstStyle/>
        <a:p>
          <a:endParaRPr lang="es-PE" sz="4000">
            <a:latin typeface="Corbel" panose="020B0503020204020204" pitchFamily="34" charset="0"/>
            <a:cs typeface="Arial" panose="020B0604020202020204" pitchFamily="34" charset="0"/>
          </a:endParaRPr>
        </a:p>
      </dgm:t>
    </dgm:pt>
    <dgm:pt modelId="{B9BA56FB-2F35-416E-A8E5-CB0CAA110220}">
      <dgm:prSet phldrT="[Texto]" custT="1"/>
      <dgm:spPr/>
      <dgm:t>
        <a:bodyPr/>
        <a:lstStyle/>
        <a:p>
          <a:r>
            <a:rPr lang="es-PE" sz="1200" dirty="0" smtClean="0">
              <a:latin typeface="Corbel" panose="020B0503020204020204" pitchFamily="34" charset="0"/>
              <a:cs typeface="Arial" panose="020B0604020202020204" pitchFamily="34" charset="0"/>
            </a:rPr>
            <a:t>Elaboración del Informe Tarifario</a:t>
          </a:r>
          <a:endParaRPr lang="es-PE" sz="1200" dirty="0">
            <a:latin typeface="Corbel" panose="020B0503020204020204" pitchFamily="34" charset="0"/>
            <a:cs typeface="Arial" panose="020B0604020202020204" pitchFamily="34" charset="0"/>
          </a:endParaRPr>
        </a:p>
      </dgm:t>
    </dgm:pt>
    <dgm:pt modelId="{483340A6-C3C7-4AEB-9093-43010325D40D}" type="parTrans" cxnId="{FFA843D8-D530-425E-8D72-526962845CC2}">
      <dgm:prSet/>
      <dgm:spPr/>
      <dgm:t>
        <a:bodyPr/>
        <a:lstStyle/>
        <a:p>
          <a:endParaRPr lang="es-PE" sz="4000">
            <a:latin typeface="Corbel" panose="020B0503020204020204" pitchFamily="34" charset="0"/>
            <a:cs typeface="Arial" panose="020B0604020202020204" pitchFamily="34" charset="0"/>
          </a:endParaRPr>
        </a:p>
      </dgm:t>
    </dgm:pt>
    <dgm:pt modelId="{9337159C-CB2F-457F-BAF7-7939888B75C9}" type="sibTrans" cxnId="{FFA843D8-D530-425E-8D72-526962845CC2}">
      <dgm:prSet/>
      <dgm:spPr/>
      <dgm:t>
        <a:bodyPr/>
        <a:lstStyle/>
        <a:p>
          <a:endParaRPr lang="es-PE" sz="4000">
            <a:latin typeface="Corbel" panose="020B0503020204020204" pitchFamily="34" charset="0"/>
            <a:cs typeface="Arial" panose="020B0604020202020204" pitchFamily="34" charset="0"/>
          </a:endParaRPr>
        </a:p>
      </dgm:t>
    </dgm:pt>
    <dgm:pt modelId="{9D6D927D-6B50-472D-B3D8-EDAF0B6670E0}">
      <dgm:prSet phldrT="[Texto]" custT="1"/>
      <dgm:spPr/>
      <dgm:t>
        <a:bodyPr/>
        <a:lstStyle/>
        <a:p>
          <a:r>
            <a:rPr lang="es-PE" sz="1100" dirty="0" smtClean="0">
              <a:latin typeface="Corbel" panose="020B0503020204020204" pitchFamily="34" charset="0"/>
              <a:cs typeface="Arial" panose="020B0604020202020204" pitchFamily="34" charset="0"/>
            </a:rPr>
            <a:t>Fin de procedimiento</a:t>
          </a:r>
          <a:endParaRPr lang="es-PE" sz="1100" dirty="0">
            <a:latin typeface="Corbel" panose="020B0503020204020204" pitchFamily="34" charset="0"/>
            <a:cs typeface="Arial" panose="020B0604020202020204" pitchFamily="34" charset="0"/>
          </a:endParaRPr>
        </a:p>
      </dgm:t>
    </dgm:pt>
    <dgm:pt modelId="{6B57CA95-BCEA-42B9-9A0D-EC85ACF075E5}" type="parTrans" cxnId="{0BAFF9BA-E76A-4EC3-8458-A8121497CEAB}">
      <dgm:prSet/>
      <dgm:spPr/>
      <dgm:t>
        <a:bodyPr/>
        <a:lstStyle/>
        <a:p>
          <a:endParaRPr lang="es-PE" sz="4000">
            <a:latin typeface="Corbel" panose="020B0503020204020204" pitchFamily="34" charset="0"/>
            <a:cs typeface="Arial" panose="020B0604020202020204" pitchFamily="34" charset="0"/>
          </a:endParaRPr>
        </a:p>
      </dgm:t>
    </dgm:pt>
    <dgm:pt modelId="{5CC539FE-1EA8-4E1C-BA4A-4BB3AD6E547F}" type="sibTrans" cxnId="{0BAFF9BA-E76A-4EC3-8458-A8121497CEAB}">
      <dgm:prSet/>
      <dgm:spPr/>
      <dgm:t>
        <a:bodyPr/>
        <a:lstStyle/>
        <a:p>
          <a:endParaRPr lang="es-PE" sz="4000">
            <a:latin typeface="Corbel" panose="020B0503020204020204" pitchFamily="34" charset="0"/>
            <a:cs typeface="Arial" panose="020B0604020202020204" pitchFamily="34" charset="0"/>
          </a:endParaRPr>
        </a:p>
      </dgm:t>
    </dgm:pt>
    <dgm:pt modelId="{60870F40-CB95-4DFB-A29D-2BCA1D55D105}">
      <dgm:prSet phldrT="[Texto]" custT="1"/>
      <dgm:spPr/>
      <dgm:t>
        <a:bodyPr/>
        <a:lstStyle/>
        <a:p>
          <a:r>
            <a:rPr lang="es-PE" sz="1200" dirty="0" smtClean="0">
              <a:latin typeface="Corbel" panose="020B0503020204020204" pitchFamily="34" charset="0"/>
              <a:cs typeface="Arial" panose="020B0604020202020204" pitchFamily="34" charset="0"/>
            </a:rPr>
            <a:t>Elaboración y publicación de la Propuesta Tarifaria de OSITRAN</a:t>
          </a:r>
          <a:endParaRPr lang="es-PE" sz="1200" dirty="0">
            <a:latin typeface="Corbel" panose="020B0503020204020204" pitchFamily="34" charset="0"/>
            <a:cs typeface="Arial" panose="020B0604020202020204" pitchFamily="34" charset="0"/>
          </a:endParaRPr>
        </a:p>
      </dgm:t>
    </dgm:pt>
    <dgm:pt modelId="{DE1BCF60-8DE0-4CB0-B846-2513B282E58A}" type="parTrans" cxnId="{53CA1F8F-1A5B-4F67-BA62-43B4F1BC11A4}">
      <dgm:prSet/>
      <dgm:spPr/>
      <dgm:t>
        <a:bodyPr/>
        <a:lstStyle/>
        <a:p>
          <a:endParaRPr lang="es-PE" sz="2000"/>
        </a:p>
      </dgm:t>
    </dgm:pt>
    <dgm:pt modelId="{B342E214-5A82-43ED-A2BB-E743D3A1DC08}" type="sibTrans" cxnId="{53CA1F8F-1A5B-4F67-BA62-43B4F1BC11A4}">
      <dgm:prSet/>
      <dgm:spPr/>
      <dgm:t>
        <a:bodyPr/>
        <a:lstStyle/>
        <a:p>
          <a:endParaRPr lang="es-PE" sz="2000"/>
        </a:p>
      </dgm:t>
    </dgm:pt>
    <dgm:pt modelId="{C10D7BD5-5D1A-477A-9C17-EE909AC31268}">
      <dgm:prSet phldrT="[Texto]" custT="1"/>
      <dgm:spPr/>
      <dgm:t>
        <a:bodyPr/>
        <a:lstStyle/>
        <a:p>
          <a:r>
            <a:rPr lang="es-PE" sz="1200" dirty="0" smtClean="0">
              <a:latin typeface="Corbel" panose="020B0503020204020204" pitchFamily="34" charset="0"/>
              <a:cs typeface="Arial" panose="020B0604020202020204" pitchFamily="34" charset="0"/>
            </a:rPr>
            <a:t>Aprobación del Informe Tarifario</a:t>
          </a:r>
          <a:endParaRPr lang="es-PE" sz="1200" dirty="0">
            <a:latin typeface="Corbel" panose="020B0503020204020204" pitchFamily="34" charset="0"/>
            <a:cs typeface="Arial" panose="020B0604020202020204" pitchFamily="34" charset="0"/>
          </a:endParaRPr>
        </a:p>
      </dgm:t>
    </dgm:pt>
    <dgm:pt modelId="{6749C952-353A-4482-B926-B5445FD1AE8B}" type="parTrans" cxnId="{D63E9B0A-B6BA-4655-BC6E-5B8754109A6F}">
      <dgm:prSet/>
      <dgm:spPr/>
      <dgm:t>
        <a:bodyPr/>
        <a:lstStyle/>
        <a:p>
          <a:endParaRPr lang="es-PE"/>
        </a:p>
      </dgm:t>
    </dgm:pt>
    <dgm:pt modelId="{872279FF-199F-400C-A4E9-E8FC3AC2866B}" type="sibTrans" cxnId="{D63E9B0A-B6BA-4655-BC6E-5B8754109A6F}">
      <dgm:prSet/>
      <dgm:spPr/>
      <dgm:t>
        <a:bodyPr/>
        <a:lstStyle/>
        <a:p>
          <a:endParaRPr lang="es-PE"/>
        </a:p>
      </dgm:t>
    </dgm:pt>
    <dgm:pt modelId="{990E76F2-5CF7-4A74-AC7B-6D48D109BDEF}">
      <dgm:prSet phldrT="[Texto]" custT="1"/>
      <dgm:spPr/>
      <dgm:t>
        <a:bodyPr/>
        <a:lstStyle/>
        <a:p>
          <a:r>
            <a:rPr lang="es-PE" sz="1200" dirty="0" smtClean="0">
              <a:latin typeface="Corbel" panose="020B0503020204020204" pitchFamily="34" charset="0"/>
              <a:cs typeface="Arial" panose="020B0604020202020204" pitchFamily="34" charset="0"/>
            </a:rPr>
            <a:t>Informe Oral y solicitud de Actuaciones Complementarias</a:t>
          </a:r>
          <a:endParaRPr lang="es-PE" sz="1200" dirty="0">
            <a:latin typeface="Corbel" panose="020B0503020204020204" pitchFamily="34" charset="0"/>
            <a:cs typeface="Arial" panose="020B0604020202020204" pitchFamily="34" charset="0"/>
          </a:endParaRPr>
        </a:p>
      </dgm:t>
    </dgm:pt>
    <dgm:pt modelId="{B0CE5132-BB02-4895-9BAD-7B9C34D7222F}" type="parTrans" cxnId="{E551127B-7C81-4E33-B901-A18011FD2FDD}">
      <dgm:prSet/>
      <dgm:spPr/>
      <dgm:t>
        <a:bodyPr/>
        <a:lstStyle/>
        <a:p>
          <a:endParaRPr lang="es-PE"/>
        </a:p>
      </dgm:t>
    </dgm:pt>
    <dgm:pt modelId="{98599E4E-CF62-484E-903E-5DB9609F494D}" type="sibTrans" cxnId="{E551127B-7C81-4E33-B901-A18011FD2FDD}">
      <dgm:prSet/>
      <dgm:spPr/>
      <dgm:t>
        <a:bodyPr/>
        <a:lstStyle/>
        <a:p>
          <a:endParaRPr lang="es-PE"/>
        </a:p>
      </dgm:t>
    </dgm:pt>
    <dgm:pt modelId="{5196F3F5-313F-40CA-8E04-3DC6AE420603}" type="pres">
      <dgm:prSet presAssocID="{C0E50349-6942-44FD-A7DA-9C79C6559EBD}" presName="Name0" presStyleCnt="0">
        <dgm:presLayoutVars>
          <dgm:dir/>
          <dgm:resizeHandles val="exact"/>
        </dgm:presLayoutVars>
      </dgm:prSet>
      <dgm:spPr/>
      <dgm:t>
        <a:bodyPr/>
        <a:lstStyle/>
        <a:p>
          <a:endParaRPr lang="es-PE"/>
        </a:p>
      </dgm:t>
    </dgm:pt>
    <dgm:pt modelId="{12C2A49D-09AD-4AA7-8DAE-CCFBE5DDD61F}" type="pres">
      <dgm:prSet presAssocID="{2ECE58C4-15F3-4081-B06C-462DAC58D484}" presName="node" presStyleLbl="node1" presStyleIdx="0" presStyleCnt="8">
        <dgm:presLayoutVars>
          <dgm:bulletEnabled val="1"/>
        </dgm:presLayoutVars>
      </dgm:prSet>
      <dgm:spPr/>
      <dgm:t>
        <a:bodyPr/>
        <a:lstStyle/>
        <a:p>
          <a:endParaRPr lang="es-PE"/>
        </a:p>
      </dgm:t>
    </dgm:pt>
    <dgm:pt modelId="{DF37D022-EE83-4766-AE5C-0BF17E779CB1}" type="pres">
      <dgm:prSet presAssocID="{921E5E8F-4C2A-4A17-8200-90D2041106D2}" presName="sibTrans" presStyleLbl="sibTrans1D1" presStyleIdx="0" presStyleCnt="7"/>
      <dgm:spPr/>
      <dgm:t>
        <a:bodyPr/>
        <a:lstStyle/>
        <a:p>
          <a:endParaRPr lang="es-PE"/>
        </a:p>
      </dgm:t>
    </dgm:pt>
    <dgm:pt modelId="{8CBE8929-B588-4A42-9352-883EB4A87119}" type="pres">
      <dgm:prSet presAssocID="{921E5E8F-4C2A-4A17-8200-90D2041106D2}" presName="connectorText" presStyleLbl="sibTrans1D1" presStyleIdx="0" presStyleCnt="7"/>
      <dgm:spPr/>
      <dgm:t>
        <a:bodyPr/>
        <a:lstStyle/>
        <a:p>
          <a:endParaRPr lang="es-PE"/>
        </a:p>
      </dgm:t>
    </dgm:pt>
    <dgm:pt modelId="{80C3DE2C-A32E-4339-96CB-C3E8985CB1F5}" type="pres">
      <dgm:prSet presAssocID="{EFD1CE9E-2536-44A8-96C5-DC01F7E5E82D}" presName="node" presStyleLbl="node1" presStyleIdx="1" presStyleCnt="8">
        <dgm:presLayoutVars>
          <dgm:bulletEnabled val="1"/>
        </dgm:presLayoutVars>
      </dgm:prSet>
      <dgm:spPr/>
      <dgm:t>
        <a:bodyPr/>
        <a:lstStyle/>
        <a:p>
          <a:endParaRPr lang="es-PE"/>
        </a:p>
      </dgm:t>
    </dgm:pt>
    <dgm:pt modelId="{06B8CE18-2ED2-44D5-AB98-A8B0C2C9B48F}" type="pres">
      <dgm:prSet presAssocID="{FBAB3180-830E-45B1-B90E-C6C148631EC3}" presName="sibTrans" presStyleLbl="sibTrans1D1" presStyleIdx="1" presStyleCnt="7"/>
      <dgm:spPr/>
      <dgm:t>
        <a:bodyPr/>
        <a:lstStyle/>
        <a:p>
          <a:endParaRPr lang="es-PE"/>
        </a:p>
      </dgm:t>
    </dgm:pt>
    <dgm:pt modelId="{426B16D4-D3DF-44AD-AB0A-E41767FDEE5F}" type="pres">
      <dgm:prSet presAssocID="{FBAB3180-830E-45B1-B90E-C6C148631EC3}" presName="connectorText" presStyleLbl="sibTrans1D1" presStyleIdx="1" presStyleCnt="7"/>
      <dgm:spPr/>
      <dgm:t>
        <a:bodyPr/>
        <a:lstStyle/>
        <a:p>
          <a:endParaRPr lang="es-PE"/>
        </a:p>
      </dgm:t>
    </dgm:pt>
    <dgm:pt modelId="{D873F1E0-F0D3-41A9-A32E-BFFBE70D6735}" type="pres">
      <dgm:prSet presAssocID="{60870F40-CB95-4DFB-A29D-2BCA1D55D105}" presName="node" presStyleLbl="node1" presStyleIdx="2" presStyleCnt="8">
        <dgm:presLayoutVars>
          <dgm:bulletEnabled val="1"/>
        </dgm:presLayoutVars>
      </dgm:prSet>
      <dgm:spPr/>
      <dgm:t>
        <a:bodyPr/>
        <a:lstStyle/>
        <a:p>
          <a:endParaRPr lang="es-PE"/>
        </a:p>
      </dgm:t>
    </dgm:pt>
    <dgm:pt modelId="{299B9F98-9373-4348-8EAF-B849C5228C86}" type="pres">
      <dgm:prSet presAssocID="{B342E214-5A82-43ED-A2BB-E743D3A1DC08}" presName="sibTrans" presStyleLbl="sibTrans1D1" presStyleIdx="2" presStyleCnt="7"/>
      <dgm:spPr/>
      <dgm:t>
        <a:bodyPr/>
        <a:lstStyle/>
        <a:p>
          <a:endParaRPr lang="es-PE"/>
        </a:p>
      </dgm:t>
    </dgm:pt>
    <dgm:pt modelId="{445D5E90-E1D7-4E37-A1A6-7A254D5F19B3}" type="pres">
      <dgm:prSet presAssocID="{B342E214-5A82-43ED-A2BB-E743D3A1DC08}" presName="connectorText" presStyleLbl="sibTrans1D1" presStyleIdx="2" presStyleCnt="7"/>
      <dgm:spPr/>
      <dgm:t>
        <a:bodyPr/>
        <a:lstStyle/>
        <a:p>
          <a:endParaRPr lang="es-PE"/>
        </a:p>
      </dgm:t>
    </dgm:pt>
    <dgm:pt modelId="{D905A250-B248-444A-8350-753CFAC9B9C2}" type="pres">
      <dgm:prSet presAssocID="{EDC87AC5-0B4E-4808-839E-B739EAA510D9}" presName="node" presStyleLbl="node1" presStyleIdx="3" presStyleCnt="8">
        <dgm:presLayoutVars>
          <dgm:bulletEnabled val="1"/>
        </dgm:presLayoutVars>
      </dgm:prSet>
      <dgm:spPr/>
      <dgm:t>
        <a:bodyPr/>
        <a:lstStyle/>
        <a:p>
          <a:endParaRPr lang="es-PE"/>
        </a:p>
      </dgm:t>
    </dgm:pt>
    <dgm:pt modelId="{2A89FC45-0C9B-47F2-99C8-022CFA5EE82E}" type="pres">
      <dgm:prSet presAssocID="{28B6523B-35EC-4DD2-8070-0456293DE6D8}" presName="sibTrans" presStyleLbl="sibTrans1D1" presStyleIdx="3" presStyleCnt="7"/>
      <dgm:spPr/>
      <dgm:t>
        <a:bodyPr/>
        <a:lstStyle/>
        <a:p>
          <a:endParaRPr lang="es-PE"/>
        </a:p>
      </dgm:t>
    </dgm:pt>
    <dgm:pt modelId="{E3BE8852-0D0A-47B9-9341-0D86EA5C2BA4}" type="pres">
      <dgm:prSet presAssocID="{28B6523B-35EC-4DD2-8070-0456293DE6D8}" presName="connectorText" presStyleLbl="sibTrans1D1" presStyleIdx="3" presStyleCnt="7"/>
      <dgm:spPr/>
      <dgm:t>
        <a:bodyPr/>
        <a:lstStyle/>
        <a:p>
          <a:endParaRPr lang="es-PE"/>
        </a:p>
      </dgm:t>
    </dgm:pt>
    <dgm:pt modelId="{34150A7F-F1DD-4FF6-9B87-7B5A469F10DC}" type="pres">
      <dgm:prSet presAssocID="{B9BA56FB-2F35-416E-A8E5-CB0CAA110220}" presName="node" presStyleLbl="node1" presStyleIdx="4" presStyleCnt="8">
        <dgm:presLayoutVars>
          <dgm:bulletEnabled val="1"/>
        </dgm:presLayoutVars>
      </dgm:prSet>
      <dgm:spPr/>
      <dgm:t>
        <a:bodyPr/>
        <a:lstStyle/>
        <a:p>
          <a:endParaRPr lang="es-PE"/>
        </a:p>
      </dgm:t>
    </dgm:pt>
    <dgm:pt modelId="{FF711E80-9ECA-4618-9EA3-65FCF2DCB563}" type="pres">
      <dgm:prSet presAssocID="{9337159C-CB2F-457F-BAF7-7939888B75C9}" presName="sibTrans" presStyleLbl="sibTrans1D1" presStyleIdx="4" presStyleCnt="7"/>
      <dgm:spPr/>
      <dgm:t>
        <a:bodyPr/>
        <a:lstStyle/>
        <a:p>
          <a:endParaRPr lang="es-PE"/>
        </a:p>
      </dgm:t>
    </dgm:pt>
    <dgm:pt modelId="{ACB3AAF4-D6AF-4F3C-93F3-383CE63AA4BE}" type="pres">
      <dgm:prSet presAssocID="{9337159C-CB2F-457F-BAF7-7939888B75C9}" presName="connectorText" presStyleLbl="sibTrans1D1" presStyleIdx="4" presStyleCnt="7"/>
      <dgm:spPr/>
      <dgm:t>
        <a:bodyPr/>
        <a:lstStyle/>
        <a:p>
          <a:endParaRPr lang="es-PE"/>
        </a:p>
      </dgm:t>
    </dgm:pt>
    <dgm:pt modelId="{E8A4DD41-B7CE-416B-980A-99933C611483}" type="pres">
      <dgm:prSet presAssocID="{990E76F2-5CF7-4A74-AC7B-6D48D109BDEF}" presName="node" presStyleLbl="node1" presStyleIdx="5" presStyleCnt="8">
        <dgm:presLayoutVars>
          <dgm:bulletEnabled val="1"/>
        </dgm:presLayoutVars>
      </dgm:prSet>
      <dgm:spPr/>
      <dgm:t>
        <a:bodyPr/>
        <a:lstStyle/>
        <a:p>
          <a:endParaRPr lang="es-PE"/>
        </a:p>
      </dgm:t>
    </dgm:pt>
    <dgm:pt modelId="{E8FC2639-BC76-4761-BADE-40D12F9963A3}" type="pres">
      <dgm:prSet presAssocID="{98599E4E-CF62-484E-903E-5DB9609F494D}" presName="sibTrans" presStyleLbl="sibTrans1D1" presStyleIdx="5" presStyleCnt="7"/>
      <dgm:spPr/>
      <dgm:t>
        <a:bodyPr/>
        <a:lstStyle/>
        <a:p>
          <a:endParaRPr lang="es-PE"/>
        </a:p>
      </dgm:t>
    </dgm:pt>
    <dgm:pt modelId="{C3F3C452-6D0C-4858-9E40-2B9C5CA5ECB2}" type="pres">
      <dgm:prSet presAssocID="{98599E4E-CF62-484E-903E-5DB9609F494D}" presName="connectorText" presStyleLbl="sibTrans1D1" presStyleIdx="5" presStyleCnt="7"/>
      <dgm:spPr/>
      <dgm:t>
        <a:bodyPr/>
        <a:lstStyle/>
        <a:p>
          <a:endParaRPr lang="es-PE"/>
        </a:p>
      </dgm:t>
    </dgm:pt>
    <dgm:pt modelId="{83AB5FB3-9692-44D3-AAFC-FF786DA2D214}" type="pres">
      <dgm:prSet presAssocID="{C10D7BD5-5D1A-477A-9C17-EE909AC31268}" presName="node" presStyleLbl="node1" presStyleIdx="6" presStyleCnt="8">
        <dgm:presLayoutVars>
          <dgm:bulletEnabled val="1"/>
        </dgm:presLayoutVars>
      </dgm:prSet>
      <dgm:spPr/>
      <dgm:t>
        <a:bodyPr/>
        <a:lstStyle/>
        <a:p>
          <a:endParaRPr lang="es-PE"/>
        </a:p>
      </dgm:t>
    </dgm:pt>
    <dgm:pt modelId="{B56DE604-9131-4FCE-916A-BD8961FF1908}" type="pres">
      <dgm:prSet presAssocID="{872279FF-199F-400C-A4E9-E8FC3AC2866B}" presName="sibTrans" presStyleLbl="sibTrans1D1" presStyleIdx="6" presStyleCnt="7"/>
      <dgm:spPr/>
      <dgm:t>
        <a:bodyPr/>
        <a:lstStyle/>
        <a:p>
          <a:endParaRPr lang="es-PE"/>
        </a:p>
      </dgm:t>
    </dgm:pt>
    <dgm:pt modelId="{80217332-6039-42D2-A181-B097F163D837}" type="pres">
      <dgm:prSet presAssocID="{872279FF-199F-400C-A4E9-E8FC3AC2866B}" presName="connectorText" presStyleLbl="sibTrans1D1" presStyleIdx="6" presStyleCnt="7"/>
      <dgm:spPr/>
      <dgm:t>
        <a:bodyPr/>
        <a:lstStyle/>
        <a:p>
          <a:endParaRPr lang="es-PE"/>
        </a:p>
      </dgm:t>
    </dgm:pt>
    <dgm:pt modelId="{17A71A7F-64BF-4517-95B4-7B071479A4DC}" type="pres">
      <dgm:prSet presAssocID="{9D6D927D-6B50-472D-B3D8-EDAF0B6670E0}" presName="node" presStyleLbl="node1" presStyleIdx="7" presStyleCnt="8">
        <dgm:presLayoutVars>
          <dgm:bulletEnabled val="1"/>
        </dgm:presLayoutVars>
      </dgm:prSet>
      <dgm:spPr/>
      <dgm:t>
        <a:bodyPr/>
        <a:lstStyle/>
        <a:p>
          <a:endParaRPr lang="es-PE"/>
        </a:p>
      </dgm:t>
    </dgm:pt>
  </dgm:ptLst>
  <dgm:cxnLst>
    <dgm:cxn modelId="{0847082D-B05F-4E56-93CD-35581B010E73}" type="presOf" srcId="{FBAB3180-830E-45B1-B90E-C6C148631EC3}" destId="{426B16D4-D3DF-44AD-AB0A-E41767FDEE5F}" srcOrd="1" destOrd="0" presId="urn:microsoft.com/office/officeart/2005/8/layout/bProcess3"/>
    <dgm:cxn modelId="{1A1C4B9A-E6A9-4176-91CB-DB49C8D64AB6}" type="presOf" srcId="{990E76F2-5CF7-4A74-AC7B-6D48D109BDEF}" destId="{E8A4DD41-B7CE-416B-980A-99933C611483}" srcOrd="0" destOrd="0" presId="urn:microsoft.com/office/officeart/2005/8/layout/bProcess3"/>
    <dgm:cxn modelId="{FFA843D8-D530-425E-8D72-526962845CC2}" srcId="{C0E50349-6942-44FD-A7DA-9C79C6559EBD}" destId="{B9BA56FB-2F35-416E-A8E5-CB0CAA110220}" srcOrd="4" destOrd="0" parTransId="{483340A6-C3C7-4AEB-9093-43010325D40D}" sibTransId="{9337159C-CB2F-457F-BAF7-7939888B75C9}"/>
    <dgm:cxn modelId="{C66DAEA7-C4DC-4D94-AFEA-E002A1AD8104}" type="presOf" srcId="{921E5E8F-4C2A-4A17-8200-90D2041106D2}" destId="{8CBE8929-B588-4A42-9352-883EB4A87119}" srcOrd="1" destOrd="0" presId="urn:microsoft.com/office/officeart/2005/8/layout/bProcess3"/>
    <dgm:cxn modelId="{53CA1F8F-1A5B-4F67-BA62-43B4F1BC11A4}" srcId="{C0E50349-6942-44FD-A7DA-9C79C6559EBD}" destId="{60870F40-CB95-4DFB-A29D-2BCA1D55D105}" srcOrd="2" destOrd="0" parTransId="{DE1BCF60-8DE0-4CB0-B846-2513B282E58A}" sibTransId="{B342E214-5A82-43ED-A2BB-E743D3A1DC08}"/>
    <dgm:cxn modelId="{E551127B-7C81-4E33-B901-A18011FD2FDD}" srcId="{C0E50349-6942-44FD-A7DA-9C79C6559EBD}" destId="{990E76F2-5CF7-4A74-AC7B-6D48D109BDEF}" srcOrd="5" destOrd="0" parTransId="{B0CE5132-BB02-4895-9BAD-7B9C34D7222F}" sibTransId="{98599E4E-CF62-484E-903E-5DB9609F494D}"/>
    <dgm:cxn modelId="{D95716CF-6D3E-4712-91C8-F06B312B899A}" type="presOf" srcId="{C10D7BD5-5D1A-477A-9C17-EE909AC31268}" destId="{83AB5FB3-9692-44D3-AAFC-FF786DA2D214}" srcOrd="0" destOrd="0" presId="urn:microsoft.com/office/officeart/2005/8/layout/bProcess3"/>
    <dgm:cxn modelId="{1E2BC073-6388-41F8-9EAE-3FD144E9A24D}" type="presOf" srcId="{28B6523B-35EC-4DD2-8070-0456293DE6D8}" destId="{2A89FC45-0C9B-47F2-99C8-022CFA5EE82E}" srcOrd="0" destOrd="0" presId="urn:microsoft.com/office/officeart/2005/8/layout/bProcess3"/>
    <dgm:cxn modelId="{6033CB35-03B0-4275-AB15-57C2ECC4D5BA}" type="presOf" srcId="{FBAB3180-830E-45B1-B90E-C6C148631EC3}" destId="{06B8CE18-2ED2-44D5-AB98-A8B0C2C9B48F}" srcOrd="0" destOrd="0" presId="urn:microsoft.com/office/officeart/2005/8/layout/bProcess3"/>
    <dgm:cxn modelId="{052F000F-E406-481D-A81E-AD8C7ED17977}" type="presOf" srcId="{EDC87AC5-0B4E-4808-839E-B739EAA510D9}" destId="{D905A250-B248-444A-8350-753CFAC9B9C2}" srcOrd="0" destOrd="0" presId="urn:microsoft.com/office/officeart/2005/8/layout/bProcess3"/>
    <dgm:cxn modelId="{9B77002E-BDAB-4C90-89D2-3F7B8E7D8851}" srcId="{C0E50349-6942-44FD-A7DA-9C79C6559EBD}" destId="{EFD1CE9E-2536-44A8-96C5-DC01F7E5E82D}" srcOrd="1" destOrd="0" parTransId="{8C7F9527-70D5-400B-83A1-9CC0BDAA236F}" sibTransId="{FBAB3180-830E-45B1-B90E-C6C148631EC3}"/>
    <dgm:cxn modelId="{EE44731B-2828-4244-AF5B-5188488140A4}" type="presOf" srcId="{872279FF-199F-400C-A4E9-E8FC3AC2866B}" destId="{80217332-6039-42D2-A181-B097F163D837}" srcOrd="1" destOrd="0" presId="urn:microsoft.com/office/officeart/2005/8/layout/bProcess3"/>
    <dgm:cxn modelId="{FD4DEEA0-9C34-4CC6-8B77-B37223E197B3}" type="presOf" srcId="{921E5E8F-4C2A-4A17-8200-90D2041106D2}" destId="{DF37D022-EE83-4766-AE5C-0BF17E779CB1}" srcOrd="0" destOrd="0" presId="urn:microsoft.com/office/officeart/2005/8/layout/bProcess3"/>
    <dgm:cxn modelId="{29C6A5B5-13E5-4820-832F-2388ADDB1FA5}" type="presOf" srcId="{98599E4E-CF62-484E-903E-5DB9609F494D}" destId="{E8FC2639-BC76-4761-BADE-40D12F9963A3}" srcOrd="0" destOrd="0" presId="urn:microsoft.com/office/officeart/2005/8/layout/bProcess3"/>
    <dgm:cxn modelId="{D63E9B0A-B6BA-4655-BC6E-5B8754109A6F}" srcId="{C0E50349-6942-44FD-A7DA-9C79C6559EBD}" destId="{C10D7BD5-5D1A-477A-9C17-EE909AC31268}" srcOrd="6" destOrd="0" parTransId="{6749C952-353A-4482-B926-B5445FD1AE8B}" sibTransId="{872279FF-199F-400C-A4E9-E8FC3AC2866B}"/>
    <dgm:cxn modelId="{E23E8C66-7AC8-43C0-B3D8-7462983B33A4}" type="presOf" srcId="{60870F40-CB95-4DFB-A29D-2BCA1D55D105}" destId="{D873F1E0-F0D3-41A9-A32E-BFFBE70D6735}" srcOrd="0" destOrd="0" presId="urn:microsoft.com/office/officeart/2005/8/layout/bProcess3"/>
    <dgm:cxn modelId="{ECFEC52E-4408-40B3-A0DF-B5AD4CF5A49B}" type="presOf" srcId="{C0E50349-6942-44FD-A7DA-9C79C6559EBD}" destId="{5196F3F5-313F-40CA-8E04-3DC6AE420603}" srcOrd="0" destOrd="0" presId="urn:microsoft.com/office/officeart/2005/8/layout/bProcess3"/>
    <dgm:cxn modelId="{0386FD59-1D15-4034-9020-678A399AE348}" type="presOf" srcId="{2ECE58C4-15F3-4081-B06C-462DAC58D484}" destId="{12C2A49D-09AD-4AA7-8DAE-CCFBE5DDD61F}" srcOrd="0" destOrd="0" presId="urn:microsoft.com/office/officeart/2005/8/layout/bProcess3"/>
    <dgm:cxn modelId="{A53A838F-431A-44BD-9BC4-D8C97BAC64C1}" srcId="{C0E50349-6942-44FD-A7DA-9C79C6559EBD}" destId="{EDC87AC5-0B4E-4808-839E-B739EAA510D9}" srcOrd="3" destOrd="0" parTransId="{9F19EA65-FE88-4F28-B6B0-404F93BADA34}" sibTransId="{28B6523B-35EC-4DD2-8070-0456293DE6D8}"/>
    <dgm:cxn modelId="{BF125FA4-77AA-4213-B782-3D995E1CF961}" type="presOf" srcId="{28B6523B-35EC-4DD2-8070-0456293DE6D8}" destId="{E3BE8852-0D0A-47B9-9341-0D86EA5C2BA4}" srcOrd="1" destOrd="0" presId="urn:microsoft.com/office/officeart/2005/8/layout/bProcess3"/>
    <dgm:cxn modelId="{62C3DC10-08ED-4460-AC92-91FBFE9B57FF}" type="presOf" srcId="{98599E4E-CF62-484E-903E-5DB9609F494D}" destId="{C3F3C452-6D0C-4858-9E40-2B9C5CA5ECB2}" srcOrd="1" destOrd="0" presId="urn:microsoft.com/office/officeart/2005/8/layout/bProcess3"/>
    <dgm:cxn modelId="{B4221DC1-B0AB-490D-993A-2E3A98382F51}" type="presOf" srcId="{872279FF-199F-400C-A4E9-E8FC3AC2866B}" destId="{B56DE604-9131-4FCE-916A-BD8961FF1908}" srcOrd="0" destOrd="0" presId="urn:microsoft.com/office/officeart/2005/8/layout/bProcess3"/>
    <dgm:cxn modelId="{18750745-83CC-41E8-9993-C486BD20BE8E}" type="presOf" srcId="{B342E214-5A82-43ED-A2BB-E743D3A1DC08}" destId="{299B9F98-9373-4348-8EAF-B849C5228C86}" srcOrd="0" destOrd="0" presId="urn:microsoft.com/office/officeart/2005/8/layout/bProcess3"/>
    <dgm:cxn modelId="{AC9C3B42-2C06-4888-AE63-C78F07F3A5D8}" type="presOf" srcId="{9337159C-CB2F-457F-BAF7-7939888B75C9}" destId="{ACB3AAF4-D6AF-4F3C-93F3-383CE63AA4BE}" srcOrd="1" destOrd="0" presId="urn:microsoft.com/office/officeart/2005/8/layout/bProcess3"/>
    <dgm:cxn modelId="{A2608303-CCD6-470D-924C-B08F4D55C322}" srcId="{C0E50349-6942-44FD-A7DA-9C79C6559EBD}" destId="{2ECE58C4-15F3-4081-B06C-462DAC58D484}" srcOrd="0" destOrd="0" parTransId="{38875C50-A38C-42A1-A55B-EC1E7963BD0A}" sibTransId="{921E5E8F-4C2A-4A17-8200-90D2041106D2}"/>
    <dgm:cxn modelId="{0BAFF9BA-E76A-4EC3-8458-A8121497CEAB}" srcId="{C0E50349-6942-44FD-A7DA-9C79C6559EBD}" destId="{9D6D927D-6B50-472D-B3D8-EDAF0B6670E0}" srcOrd="7" destOrd="0" parTransId="{6B57CA95-BCEA-42B9-9A0D-EC85ACF075E5}" sibTransId="{5CC539FE-1EA8-4E1C-BA4A-4BB3AD6E547F}"/>
    <dgm:cxn modelId="{DF23DE38-0FD5-458F-912F-88405DA1F3DF}" type="presOf" srcId="{B9BA56FB-2F35-416E-A8E5-CB0CAA110220}" destId="{34150A7F-F1DD-4FF6-9B87-7B5A469F10DC}" srcOrd="0" destOrd="0" presId="urn:microsoft.com/office/officeart/2005/8/layout/bProcess3"/>
    <dgm:cxn modelId="{E4102262-F071-4579-B2FF-C07740F129FC}" type="presOf" srcId="{EFD1CE9E-2536-44A8-96C5-DC01F7E5E82D}" destId="{80C3DE2C-A32E-4339-96CB-C3E8985CB1F5}" srcOrd="0" destOrd="0" presId="urn:microsoft.com/office/officeart/2005/8/layout/bProcess3"/>
    <dgm:cxn modelId="{16B74449-34AD-49B0-81B3-8B43F43E94B1}" type="presOf" srcId="{9D6D927D-6B50-472D-B3D8-EDAF0B6670E0}" destId="{17A71A7F-64BF-4517-95B4-7B071479A4DC}" srcOrd="0" destOrd="0" presId="urn:microsoft.com/office/officeart/2005/8/layout/bProcess3"/>
    <dgm:cxn modelId="{9DD843D3-7420-483A-880F-40435308A9A1}" type="presOf" srcId="{9337159C-CB2F-457F-BAF7-7939888B75C9}" destId="{FF711E80-9ECA-4618-9EA3-65FCF2DCB563}" srcOrd="0" destOrd="0" presId="urn:microsoft.com/office/officeart/2005/8/layout/bProcess3"/>
    <dgm:cxn modelId="{059634D7-74D3-4E09-BCE2-DEEF90C7301C}" type="presOf" srcId="{B342E214-5A82-43ED-A2BB-E743D3A1DC08}" destId="{445D5E90-E1D7-4E37-A1A6-7A254D5F19B3}" srcOrd="1" destOrd="0" presId="urn:microsoft.com/office/officeart/2005/8/layout/bProcess3"/>
    <dgm:cxn modelId="{72A8FC90-8C84-4614-8709-6F2A94D952F4}" type="presParOf" srcId="{5196F3F5-313F-40CA-8E04-3DC6AE420603}" destId="{12C2A49D-09AD-4AA7-8DAE-CCFBE5DDD61F}" srcOrd="0" destOrd="0" presId="urn:microsoft.com/office/officeart/2005/8/layout/bProcess3"/>
    <dgm:cxn modelId="{5F1A8E39-00FF-4D2F-A1C2-50F600B3C7F8}" type="presParOf" srcId="{5196F3F5-313F-40CA-8E04-3DC6AE420603}" destId="{DF37D022-EE83-4766-AE5C-0BF17E779CB1}" srcOrd="1" destOrd="0" presId="urn:microsoft.com/office/officeart/2005/8/layout/bProcess3"/>
    <dgm:cxn modelId="{DF10983B-C388-456B-BBFF-607A3145ABF5}" type="presParOf" srcId="{DF37D022-EE83-4766-AE5C-0BF17E779CB1}" destId="{8CBE8929-B588-4A42-9352-883EB4A87119}" srcOrd="0" destOrd="0" presId="urn:microsoft.com/office/officeart/2005/8/layout/bProcess3"/>
    <dgm:cxn modelId="{00A83400-4486-45B6-8ABD-B7A11D322D24}" type="presParOf" srcId="{5196F3F5-313F-40CA-8E04-3DC6AE420603}" destId="{80C3DE2C-A32E-4339-96CB-C3E8985CB1F5}" srcOrd="2" destOrd="0" presId="urn:microsoft.com/office/officeart/2005/8/layout/bProcess3"/>
    <dgm:cxn modelId="{1222403F-969E-4CF0-BE3F-68C66588D346}" type="presParOf" srcId="{5196F3F5-313F-40CA-8E04-3DC6AE420603}" destId="{06B8CE18-2ED2-44D5-AB98-A8B0C2C9B48F}" srcOrd="3" destOrd="0" presId="urn:microsoft.com/office/officeart/2005/8/layout/bProcess3"/>
    <dgm:cxn modelId="{1DB4DCFE-6F6C-415A-AD18-F278031EF553}" type="presParOf" srcId="{06B8CE18-2ED2-44D5-AB98-A8B0C2C9B48F}" destId="{426B16D4-D3DF-44AD-AB0A-E41767FDEE5F}" srcOrd="0" destOrd="0" presId="urn:microsoft.com/office/officeart/2005/8/layout/bProcess3"/>
    <dgm:cxn modelId="{6D3468B0-D9EA-449E-ACC3-031EB5E034F5}" type="presParOf" srcId="{5196F3F5-313F-40CA-8E04-3DC6AE420603}" destId="{D873F1E0-F0D3-41A9-A32E-BFFBE70D6735}" srcOrd="4" destOrd="0" presId="urn:microsoft.com/office/officeart/2005/8/layout/bProcess3"/>
    <dgm:cxn modelId="{C7D8CB5B-F7C1-4BA2-A63A-08E3417B2D42}" type="presParOf" srcId="{5196F3F5-313F-40CA-8E04-3DC6AE420603}" destId="{299B9F98-9373-4348-8EAF-B849C5228C86}" srcOrd="5" destOrd="0" presId="urn:microsoft.com/office/officeart/2005/8/layout/bProcess3"/>
    <dgm:cxn modelId="{267CAB79-B219-4012-9960-96CE383C51C6}" type="presParOf" srcId="{299B9F98-9373-4348-8EAF-B849C5228C86}" destId="{445D5E90-E1D7-4E37-A1A6-7A254D5F19B3}" srcOrd="0" destOrd="0" presId="urn:microsoft.com/office/officeart/2005/8/layout/bProcess3"/>
    <dgm:cxn modelId="{B4262E14-FA05-4A2F-989A-10C02AF4F133}" type="presParOf" srcId="{5196F3F5-313F-40CA-8E04-3DC6AE420603}" destId="{D905A250-B248-444A-8350-753CFAC9B9C2}" srcOrd="6" destOrd="0" presId="urn:microsoft.com/office/officeart/2005/8/layout/bProcess3"/>
    <dgm:cxn modelId="{8117490B-A17D-4FE8-8FFE-5DEED10AF0AC}" type="presParOf" srcId="{5196F3F5-313F-40CA-8E04-3DC6AE420603}" destId="{2A89FC45-0C9B-47F2-99C8-022CFA5EE82E}" srcOrd="7" destOrd="0" presId="urn:microsoft.com/office/officeart/2005/8/layout/bProcess3"/>
    <dgm:cxn modelId="{0EE70B04-99F8-49BF-B296-AECC881AA4C7}" type="presParOf" srcId="{2A89FC45-0C9B-47F2-99C8-022CFA5EE82E}" destId="{E3BE8852-0D0A-47B9-9341-0D86EA5C2BA4}" srcOrd="0" destOrd="0" presId="urn:microsoft.com/office/officeart/2005/8/layout/bProcess3"/>
    <dgm:cxn modelId="{7F527E6F-A62D-4C48-83C0-5D1003362745}" type="presParOf" srcId="{5196F3F5-313F-40CA-8E04-3DC6AE420603}" destId="{34150A7F-F1DD-4FF6-9B87-7B5A469F10DC}" srcOrd="8" destOrd="0" presId="urn:microsoft.com/office/officeart/2005/8/layout/bProcess3"/>
    <dgm:cxn modelId="{A1D0D599-724D-4AE5-8DF4-1D93333DB217}" type="presParOf" srcId="{5196F3F5-313F-40CA-8E04-3DC6AE420603}" destId="{FF711E80-9ECA-4618-9EA3-65FCF2DCB563}" srcOrd="9" destOrd="0" presId="urn:microsoft.com/office/officeart/2005/8/layout/bProcess3"/>
    <dgm:cxn modelId="{7FED1E4D-F96F-42FE-A525-12F9CD0FF923}" type="presParOf" srcId="{FF711E80-9ECA-4618-9EA3-65FCF2DCB563}" destId="{ACB3AAF4-D6AF-4F3C-93F3-383CE63AA4BE}" srcOrd="0" destOrd="0" presId="urn:microsoft.com/office/officeart/2005/8/layout/bProcess3"/>
    <dgm:cxn modelId="{BF35628D-8186-42D3-AC60-4BA1B5221140}" type="presParOf" srcId="{5196F3F5-313F-40CA-8E04-3DC6AE420603}" destId="{E8A4DD41-B7CE-416B-980A-99933C611483}" srcOrd="10" destOrd="0" presId="urn:microsoft.com/office/officeart/2005/8/layout/bProcess3"/>
    <dgm:cxn modelId="{968C7DEB-811C-4D9E-8B05-9E7B86963CEC}" type="presParOf" srcId="{5196F3F5-313F-40CA-8E04-3DC6AE420603}" destId="{E8FC2639-BC76-4761-BADE-40D12F9963A3}" srcOrd="11" destOrd="0" presId="urn:microsoft.com/office/officeart/2005/8/layout/bProcess3"/>
    <dgm:cxn modelId="{844CDA49-0514-449D-9790-01C3F145905E}" type="presParOf" srcId="{E8FC2639-BC76-4761-BADE-40D12F9963A3}" destId="{C3F3C452-6D0C-4858-9E40-2B9C5CA5ECB2}" srcOrd="0" destOrd="0" presId="urn:microsoft.com/office/officeart/2005/8/layout/bProcess3"/>
    <dgm:cxn modelId="{A5D44B1D-6D35-4E85-9571-D33FC0C56485}" type="presParOf" srcId="{5196F3F5-313F-40CA-8E04-3DC6AE420603}" destId="{83AB5FB3-9692-44D3-AAFC-FF786DA2D214}" srcOrd="12" destOrd="0" presId="urn:microsoft.com/office/officeart/2005/8/layout/bProcess3"/>
    <dgm:cxn modelId="{9216206D-F642-4D86-8150-E04019745DAE}" type="presParOf" srcId="{5196F3F5-313F-40CA-8E04-3DC6AE420603}" destId="{B56DE604-9131-4FCE-916A-BD8961FF1908}" srcOrd="13" destOrd="0" presId="urn:microsoft.com/office/officeart/2005/8/layout/bProcess3"/>
    <dgm:cxn modelId="{C2046053-1603-44D3-BC67-76F79B1566E7}" type="presParOf" srcId="{B56DE604-9131-4FCE-916A-BD8961FF1908}" destId="{80217332-6039-42D2-A181-B097F163D837}" srcOrd="0" destOrd="0" presId="urn:microsoft.com/office/officeart/2005/8/layout/bProcess3"/>
    <dgm:cxn modelId="{1BDEF6FB-13CA-45AA-9AE5-D288C97D7F50}" type="presParOf" srcId="{5196F3F5-313F-40CA-8E04-3DC6AE420603}" destId="{17A71A7F-64BF-4517-95B4-7B071479A4DC}" srcOrd="14"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3E28CD-E2BB-4E4B-99DC-668425A66147}" type="doc">
      <dgm:prSet loTypeId="urn:microsoft.com/office/officeart/2005/8/layout/hProcess11" loCatId="process" qsTypeId="urn:microsoft.com/office/officeart/2005/8/quickstyle/simple3" qsCatId="simple" csTypeId="urn:microsoft.com/office/officeart/2005/8/colors/accent3_5" csCatId="accent3" phldr="1"/>
      <dgm:spPr/>
    </dgm:pt>
    <dgm:pt modelId="{F8446E3A-5F02-48CC-8197-2CE7745E331E}">
      <dgm:prSet phldrT="[Texto]" custT="1"/>
      <dgm:spPr/>
      <dgm:t>
        <a:bodyPr/>
        <a:lstStyle/>
        <a:p>
          <a:r>
            <a:rPr lang="es-PE" sz="1400" dirty="0" smtClean="0"/>
            <a:t>Contrato de Concesión</a:t>
          </a:r>
        </a:p>
        <a:p>
          <a:r>
            <a:rPr lang="es-PE" sz="1400" dirty="0" smtClean="0"/>
            <a:t>24/07/2006</a:t>
          </a:r>
          <a:endParaRPr lang="es-PE" sz="1400" dirty="0"/>
        </a:p>
      </dgm:t>
    </dgm:pt>
    <dgm:pt modelId="{B9592F94-DD2D-4FA2-8C78-2E746D9C73A2}" type="parTrans" cxnId="{B63E3AB8-B2EE-450E-B433-2976B5C9FAA9}">
      <dgm:prSet/>
      <dgm:spPr/>
      <dgm:t>
        <a:bodyPr/>
        <a:lstStyle/>
        <a:p>
          <a:endParaRPr lang="es-PE" sz="1600"/>
        </a:p>
      </dgm:t>
    </dgm:pt>
    <dgm:pt modelId="{D0ADF3B1-81C4-42A4-AE93-0E73E463096C}" type="sibTrans" cxnId="{B63E3AB8-B2EE-450E-B433-2976B5C9FAA9}">
      <dgm:prSet/>
      <dgm:spPr/>
      <dgm:t>
        <a:bodyPr/>
        <a:lstStyle/>
        <a:p>
          <a:endParaRPr lang="es-PE" sz="1600"/>
        </a:p>
      </dgm:t>
    </dgm:pt>
    <dgm:pt modelId="{F3414D54-09EE-40AD-889C-BFC97DBF2014}">
      <dgm:prSet phldrT="[Texto]" custT="1"/>
      <dgm:spPr/>
      <dgm:t>
        <a:bodyPr/>
        <a:lstStyle/>
        <a:p>
          <a:r>
            <a:rPr lang="es-PE" sz="1400" dirty="0" smtClean="0"/>
            <a:t>Inicio de explotación con un amarradero</a:t>
          </a:r>
        </a:p>
        <a:p>
          <a:r>
            <a:rPr lang="es-PE" sz="1400" dirty="0" smtClean="0"/>
            <a:t>22/05/2010</a:t>
          </a:r>
          <a:endParaRPr lang="es-PE" sz="1400" dirty="0"/>
        </a:p>
      </dgm:t>
    </dgm:pt>
    <dgm:pt modelId="{56C9C611-FDBD-444E-913C-2221C6A2BDD7}" type="parTrans" cxnId="{5146F636-9055-4F59-8665-F638F93299F1}">
      <dgm:prSet/>
      <dgm:spPr/>
      <dgm:t>
        <a:bodyPr/>
        <a:lstStyle/>
        <a:p>
          <a:endParaRPr lang="es-PE" sz="1600"/>
        </a:p>
      </dgm:t>
    </dgm:pt>
    <dgm:pt modelId="{E81C1C4C-5EC9-459E-A5B8-F46BAB1FA2B7}" type="sibTrans" cxnId="{5146F636-9055-4F59-8665-F638F93299F1}">
      <dgm:prSet/>
      <dgm:spPr/>
      <dgm:t>
        <a:bodyPr/>
        <a:lstStyle/>
        <a:p>
          <a:endParaRPr lang="es-PE" sz="1600"/>
        </a:p>
      </dgm:t>
    </dgm:pt>
    <dgm:pt modelId="{50FBBCC4-74EC-4A5C-A65A-27CDE6D4A49F}">
      <dgm:prSet phldrT="[Texto]" custT="1"/>
      <dgm:spPr/>
      <dgm:t>
        <a:bodyPr/>
        <a:lstStyle/>
        <a:p>
          <a:r>
            <a:rPr lang="es-PE" sz="1400" dirty="0" smtClean="0"/>
            <a:t>Inicio de explotación con dos amarradero</a:t>
          </a:r>
        </a:p>
        <a:p>
          <a:r>
            <a:rPr lang="es-PE" sz="1400" dirty="0" smtClean="0"/>
            <a:t>18/08/2010</a:t>
          </a:r>
          <a:endParaRPr lang="es-PE" sz="1400" dirty="0"/>
        </a:p>
      </dgm:t>
    </dgm:pt>
    <dgm:pt modelId="{8FDD3FA3-F91D-429F-B498-2D12DC26EB22}" type="parTrans" cxnId="{DD15D834-3877-44EE-8E2D-72D767DF84F5}">
      <dgm:prSet/>
      <dgm:spPr/>
      <dgm:t>
        <a:bodyPr/>
        <a:lstStyle/>
        <a:p>
          <a:endParaRPr lang="es-PE" sz="1600"/>
        </a:p>
      </dgm:t>
    </dgm:pt>
    <dgm:pt modelId="{83B22FF4-D08B-41CA-A95A-7C0D1A1A1857}" type="sibTrans" cxnId="{DD15D834-3877-44EE-8E2D-72D767DF84F5}">
      <dgm:prSet/>
      <dgm:spPr/>
      <dgm:t>
        <a:bodyPr/>
        <a:lstStyle/>
        <a:p>
          <a:endParaRPr lang="es-PE" sz="1600"/>
        </a:p>
      </dgm:t>
    </dgm:pt>
    <dgm:pt modelId="{6747215C-D9A6-4AB7-95EA-5893D4FC83B4}">
      <dgm:prSet phldrT="[Texto]" custT="1"/>
      <dgm:spPr/>
      <dgm:t>
        <a:bodyPr/>
        <a:lstStyle/>
        <a:p>
          <a:r>
            <a:rPr lang="es-PE" sz="1400" dirty="0" smtClean="0"/>
            <a:t>Primera revisión tarifaria</a:t>
          </a:r>
        </a:p>
        <a:p>
          <a:r>
            <a:rPr lang="es-PE" sz="1400" dirty="0" smtClean="0"/>
            <a:t>18/08/2015</a:t>
          </a:r>
          <a:endParaRPr lang="es-PE" sz="1400" dirty="0"/>
        </a:p>
      </dgm:t>
    </dgm:pt>
    <dgm:pt modelId="{929B9EC1-A700-4505-A800-12B3E14DDAAD}" type="parTrans" cxnId="{9B6C56AE-9CBF-4F86-89DB-19058CCCB615}">
      <dgm:prSet/>
      <dgm:spPr/>
      <dgm:t>
        <a:bodyPr/>
        <a:lstStyle/>
        <a:p>
          <a:endParaRPr lang="es-PE" sz="1600"/>
        </a:p>
      </dgm:t>
    </dgm:pt>
    <dgm:pt modelId="{C0FC094F-17CF-494D-8A7C-A180B14B2EA9}" type="sibTrans" cxnId="{9B6C56AE-9CBF-4F86-89DB-19058CCCB615}">
      <dgm:prSet/>
      <dgm:spPr/>
      <dgm:t>
        <a:bodyPr/>
        <a:lstStyle/>
        <a:p>
          <a:endParaRPr lang="es-PE" sz="1600"/>
        </a:p>
      </dgm:t>
    </dgm:pt>
    <dgm:pt modelId="{EEDCF1F5-688E-41F1-93EF-BCC4BD9D911C}" type="pres">
      <dgm:prSet presAssocID="{BA3E28CD-E2BB-4E4B-99DC-668425A66147}" presName="Name0" presStyleCnt="0">
        <dgm:presLayoutVars>
          <dgm:dir/>
          <dgm:resizeHandles val="exact"/>
        </dgm:presLayoutVars>
      </dgm:prSet>
      <dgm:spPr/>
    </dgm:pt>
    <dgm:pt modelId="{E37E5BA9-D244-4E75-B8A9-DBFBB9D159FA}" type="pres">
      <dgm:prSet presAssocID="{BA3E28CD-E2BB-4E4B-99DC-668425A66147}" presName="arrow" presStyleLbl="bgShp" presStyleIdx="0" presStyleCnt="1"/>
      <dgm:spPr/>
    </dgm:pt>
    <dgm:pt modelId="{9B0A2ACE-6983-4B7A-A278-7156A106D5B0}" type="pres">
      <dgm:prSet presAssocID="{BA3E28CD-E2BB-4E4B-99DC-668425A66147}" presName="points" presStyleCnt="0"/>
      <dgm:spPr/>
    </dgm:pt>
    <dgm:pt modelId="{A390A1D9-274F-4082-B0A3-10EB95516350}" type="pres">
      <dgm:prSet presAssocID="{F8446E3A-5F02-48CC-8197-2CE7745E331E}" presName="compositeA" presStyleCnt="0"/>
      <dgm:spPr/>
    </dgm:pt>
    <dgm:pt modelId="{CD03438B-8D03-4647-A247-891454D4B84E}" type="pres">
      <dgm:prSet presAssocID="{F8446E3A-5F02-48CC-8197-2CE7745E331E}" presName="textA" presStyleLbl="revTx" presStyleIdx="0" presStyleCnt="4">
        <dgm:presLayoutVars>
          <dgm:bulletEnabled val="1"/>
        </dgm:presLayoutVars>
      </dgm:prSet>
      <dgm:spPr/>
      <dgm:t>
        <a:bodyPr/>
        <a:lstStyle/>
        <a:p>
          <a:endParaRPr lang="es-PE"/>
        </a:p>
      </dgm:t>
    </dgm:pt>
    <dgm:pt modelId="{323FDA31-6CE9-4DF4-A4E1-D36C5E85F469}" type="pres">
      <dgm:prSet presAssocID="{F8446E3A-5F02-48CC-8197-2CE7745E331E}" presName="circleA" presStyleLbl="node1" presStyleIdx="0" presStyleCnt="4"/>
      <dgm:spPr/>
    </dgm:pt>
    <dgm:pt modelId="{1B4F5ECE-AB06-48A9-837B-431FF98F44E3}" type="pres">
      <dgm:prSet presAssocID="{F8446E3A-5F02-48CC-8197-2CE7745E331E}" presName="spaceA" presStyleCnt="0"/>
      <dgm:spPr/>
    </dgm:pt>
    <dgm:pt modelId="{81C57469-91AC-499B-A323-40A3C09046C1}" type="pres">
      <dgm:prSet presAssocID="{D0ADF3B1-81C4-42A4-AE93-0E73E463096C}" presName="space" presStyleCnt="0"/>
      <dgm:spPr/>
    </dgm:pt>
    <dgm:pt modelId="{9BD1977C-C6C6-437F-9075-46203199C6AC}" type="pres">
      <dgm:prSet presAssocID="{F3414D54-09EE-40AD-889C-BFC97DBF2014}" presName="compositeB" presStyleCnt="0"/>
      <dgm:spPr/>
    </dgm:pt>
    <dgm:pt modelId="{CBF8C732-FCCD-4E0D-860C-2D344F9708DC}" type="pres">
      <dgm:prSet presAssocID="{F3414D54-09EE-40AD-889C-BFC97DBF2014}" presName="textB" presStyleLbl="revTx" presStyleIdx="1" presStyleCnt="4">
        <dgm:presLayoutVars>
          <dgm:bulletEnabled val="1"/>
        </dgm:presLayoutVars>
      </dgm:prSet>
      <dgm:spPr/>
      <dgm:t>
        <a:bodyPr/>
        <a:lstStyle/>
        <a:p>
          <a:endParaRPr lang="es-PE"/>
        </a:p>
      </dgm:t>
    </dgm:pt>
    <dgm:pt modelId="{FA0E03A5-236F-4F2F-9658-0E5A99993A16}" type="pres">
      <dgm:prSet presAssocID="{F3414D54-09EE-40AD-889C-BFC97DBF2014}" presName="circleB" presStyleLbl="node1" presStyleIdx="1" presStyleCnt="4"/>
      <dgm:spPr/>
    </dgm:pt>
    <dgm:pt modelId="{021FBCAD-E2A4-4981-9057-672DC3CF871E}" type="pres">
      <dgm:prSet presAssocID="{F3414D54-09EE-40AD-889C-BFC97DBF2014}" presName="spaceB" presStyleCnt="0"/>
      <dgm:spPr/>
    </dgm:pt>
    <dgm:pt modelId="{4EFE6DC0-00CB-4FB6-BD94-B193CC1708DF}" type="pres">
      <dgm:prSet presAssocID="{E81C1C4C-5EC9-459E-A5B8-F46BAB1FA2B7}" presName="space" presStyleCnt="0"/>
      <dgm:spPr/>
    </dgm:pt>
    <dgm:pt modelId="{35F6680E-0CD8-40E0-8FF0-2C5E3FB740EC}" type="pres">
      <dgm:prSet presAssocID="{50FBBCC4-74EC-4A5C-A65A-27CDE6D4A49F}" presName="compositeA" presStyleCnt="0"/>
      <dgm:spPr/>
    </dgm:pt>
    <dgm:pt modelId="{2DCAB3AA-82D2-48D4-9171-3FAA93FB178C}" type="pres">
      <dgm:prSet presAssocID="{50FBBCC4-74EC-4A5C-A65A-27CDE6D4A49F}" presName="textA" presStyleLbl="revTx" presStyleIdx="2" presStyleCnt="4">
        <dgm:presLayoutVars>
          <dgm:bulletEnabled val="1"/>
        </dgm:presLayoutVars>
      </dgm:prSet>
      <dgm:spPr/>
      <dgm:t>
        <a:bodyPr/>
        <a:lstStyle/>
        <a:p>
          <a:endParaRPr lang="es-PE"/>
        </a:p>
      </dgm:t>
    </dgm:pt>
    <dgm:pt modelId="{B2BE3AEF-C5DB-4F35-A952-9522A7A11D50}" type="pres">
      <dgm:prSet presAssocID="{50FBBCC4-74EC-4A5C-A65A-27CDE6D4A49F}" presName="circleA" presStyleLbl="node1" presStyleIdx="2" presStyleCnt="4"/>
      <dgm:spPr/>
    </dgm:pt>
    <dgm:pt modelId="{B48F5816-35FC-454A-9566-162215A38EA9}" type="pres">
      <dgm:prSet presAssocID="{50FBBCC4-74EC-4A5C-A65A-27CDE6D4A49F}" presName="spaceA" presStyleCnt="0"/>
      <dgm:spPr/>
    </dgm:pt>
    <dgm:pt modelId="{2FB7E318-41BA-4B09-B7A9-DCB190CB52A8}" type="pres">
      <dgm:prSet presAssocID="{83B22FF4-D08B-41CA-A95A-7C0D1A1A1857}" presName="space" presStyleCnt="0"/>
      <dgm:spPr/>
    </dgm:pt>
    <dgm:pt modelId="{674E3EDA-B103-4320-ACCD-E6ECCE5BB27B}" type="pres">
      <dgm:prSet presAssocID="{6747215C-D9A6-4AB7-95EA-5893D4FC83B4}" presName="compositeB" presStyleCnt="0"/>
      <dgm:spPr/>
    </dgm:pt>
    <dgm:pt modelId="{BF5B7639-E794-4D94-A1F7-F36C24E07447}" type="pres">
      <dgm:prSet presAssocID="{6747215C-D9A6-4AB7-95EA-5893D4FC83B4}" presName="textB" presStyleLbl="revTx" presStyleIdx="3" presStyleCnt="4">
        <dgm:presLayoutVars>
          <dgm:bulletEnabled val="1"/>
        </dgm:presLayoutVars>
      </dgm:prSet>
      <dgm:spPr/>
      <dgm:t>
        <a:bodyPr/>
        <a:lstStyle/>
        <a:p>
          <a:endParaRPr lang="es-PE"/>
        </a:p>
      </dgm:t>
    </dgm:pt>
    <dgm:pt modelId="{A0D173C2-2DBF-4DD8-8FDB-E67B5312B1D3}" type="pres">
      <dgm:prSet presAssocID="{6747215C-D9A6-4AB7-95EA-5893D4FC83B4}" presName="circleB" presStyleLbl="node1" presStyleIdx="3" presStyleCnt="4"/>
      <dgm:spPr/>
    </dgm:pt>
    <dgm:pt modelId="{905D8475-A629-455E-99EE-F7821C21FCE4}" type="pres">
      <dgm:prSet presAssocID="{6747215C-D9A6-4AB7-95EA-5893D4FC83B4}" presName="spaceB" presStyleCnt="0"/>
      <dgm:spPr/>
    </dgm:pt>
  </dgm:ptLst>
  <dgm:cxnLst>
    <dgm:cxn modelId="{DD15D834-3877-44EE-8E2D-72D767DF84F5}" srcId="{BA3E28CD-E2BB-4E4B-99DC-668425A66147}" destId="{50FBBCC4-74EC-4A5C-A65A-27CDE6D4A49F}" srcOrd="2" destOrd="0" parTransId="{8FDD3FA3-F91D-429F-B498-2D12DC26EB22}" sibTransId="{83B22FF4-D08B-41CA-A95A-7C0D1A1A1857}"/>
    <dgm:cxn modelId="{17474602-AFF2-4169-BC27-2B3AF4FC6353}" type="presOf" srcId="{BA3E28CD-E2BB-4E4B-99DC-668425A66147}" destId="{EEDCF1F5-688E-41F1-93EF-BCC4BD9D911C}" srcOrd="0" destOrd="0" presId="urn:microsoft.com/office/officeart/2005/8/layout/hProcess11"/>
    <dgm:cxn modelId="{9B6C56AE-9CBF-4F86-89DB-19058CCCB615}" srcId="{BA3E28CD-E2BB-4E4B-99DC-668425A66147}" destId="{6747215C-D9A6-4AB7-95EA-5893D4FC83B4}" srcOrd="3" destOrd="0" parTransId="{929B9EC1-A700-4505-A800-12B3E14DDAAD}" sibTransId="{C0FC094F-17CF-494D-8A7C-A180B14B2EA9}"/>
    <dgm:cxn modelId="{5146F636-9055-4F59-8665-F638F93299F1}" srcId="{BA3E28CD-E2BB-4E4B-99DC-668425A66147}" destId="{F3414D54-09EE-40AD-889C-BFC97DBF2014}" srcOrd="1" destOrd="0" parTransId="{56C9C611-FDBD-444E-913C-2221C6A2BDD7}" sibTransId="{E81C1C4C-5EC9-459E-A5B8-F46BAB1FA2B7}"/>
    <dgm:cxn modelId="{84DCA456-47C8-4BB4-94BA-E67F6DC9D5D6}" type="presOf" srcId="{50FBBCC4-74EC-4A5C-A65A-27CDE6D4A49F}" destId="{2DCAB3AA-82D2-48D4-9171-3FAA93FB178C}" srcOrd="0" destOrd="0" presId="urn:microsoft.com/office/officeart/2005/8/layout/hProcess11"/>
    <dgm:cxn modelId="{4DEE86D1-4391-4DF2-AC91-BDE7E546C12C}" type="presOf" srcId="{F3414D54-09EE-40AD-889C-BFC97DBF2014}" destId="{CBF8C732-FCCD-4E0D-860C-2D344F9708DC}" srcOrd="0" destOrd="0" presId="urn:microsoft.com/office/officeart/2005/8/layout/hProcess11"/>
    <dgm:cxn modelId="{B63E3AB8-B2EE-450E-B433-2976B5C9FAA9}" srcId="{BA3E28CD-E2BB-4E4B-99DC-668425A66147}" destId="{F8446E3A-5F02-48CC-8197-2CE7745E331E}" srcOrd="0" destOrd="0" parTransId="{B9592F94-DD2D-4FA2-8C78-2E746D9C73A2}" sibTransId="{D0ADF3B1-81C4-42A4-AE93-0E73E463096C}"/>
    <dgm:cxn modelId="{8181EB47-5048-4EB3-9B67-D04D9306D00E}" type="presOf" srcId="{6747215C-D9A6-4AB7-95EA-5893D4FC83B4}" destId="{BF5B7639-E794-4D94-A1F7-F36C24E07447}" srcOrd="0" destOrd="0" presId="urn:microsoft.com/office/officeart/2005/8/layout/hProcess11"/>
    <dgm:cxn modelId="{BAEBED70-C02D-4BC2-9C11-FAA2C3A99322}" type="presOf" srcId="{F8446E3A-5F02-48CC-8197-2CE7745E331E}" destId="{CD03438B-8D03-4647-A247-891454D4B84E}" srcOrd="0" destOrd="0" presId="urn:microsoft.com/office/officeart/2005/8/layout/hProcess11"/>
    <dgm:cxn modelId="{1728858B-11F0-4FC9-A5CD-9C93D5CE0F8B}" type="presParOf" srcId="{EEDCF1F5-688E-41F1-93EF-BCC4BD9D911C}" destId="{E37E5BA9-D244-4E75-B8A9-DBFBB9D159FA}" srcOrd="0" destOrd="0" presId="urn:microsoft.com/office/officeart/2005/8/layout/hProcess11"/>
    <dgm:cxn modelId="{BE5675CB-EEC1-4510-955C-CAC7EA0ED129}" type="presParOf" srcId="{EEDCF1F5-688E-41F1-93EF-BCC4BD9D911C}" destId="{9B0A2ACE-6983-4B7A-A278-7156A106D5B0}" srcOrd="1" destOrd="0" presId="urn:microsoft.com/office/officeart/2005/8/layout/hProcess11"/>
    <dgm:cxn modelId="{E89D1FB9-3475-428D-8A53-76148525509B}" type="presParOf" srcId="{9B0A2ACE-6983-4B7A-A278-7156A106D5B0}" destId="{A390A1D9-274F-4082-B0A3-10EB95516350}" srcOrd="0" destOrd="0" presId="urn:microsoft.com/office/officeart/2005/8/layout/hProcess11"/>
    <dgm:cxn modelId="{F6167BCF-BCF6-476B-8FA2-08F0229604CD}" type="presParOf" srcId="{A390A1D9-274F-4082-B0A3-10EB95516350}" destId="{CD03438B-8D03-4647-A247-891454D4B84E}" srcOrd="0" destOrd="0" presId="urn:microsoft.com/office/officeart/2005/8/layout/hProcess11"/>
    <dgm:cxn modelId="{E00489DB-DD8F-4B73-967A-523C4C046CF6}" type="presParOf" srcId="{A390A1D9-274F-4082-B0A3-10EB95516350}" destId="{323FDA31-6CE9-4DF4-A4E1-D36C5E85F469}" srcOrd="1" destOrd="0" presId="urn:microsoft.com/office/officeart/2005/8/layout/hProcess11"/>
    <dgm:cxn modelId="{13A26BF7-EF48-4CA4-B371-038169AFE17E}" type="presParOf" srcId="{A390A1D9-274F-4082-B0A3-10EB95516350}" destId="{1B4F5ECE-AB06-48A9-837B-431FF98F44E3}" srcOrd="2" destOrd="0" presId="urn:microsoft.com/office/officeart/2005/8/layout/hProcess11"/>
    <dgm:cxn modelId="{59BDBAFE-D093-461D-800C-A9919D239AAF}" type="presParOf" srcId="{9B0A2ACE-6983-4B7A-A278-7156A106D5B0}" destId="{81C57469-91AC-499B-A323-40A3C09046C1}" srcOrd="1" destOrd="0" presId="urn:microsoft.com/office/officeart/2005/8/layout/hProcess11"/>
    <dgm:cxn modelId="{656E1BE1-23D7-4F79-8165-0F236C09681E}" type="presParOf" srcId="{9B0A2ACE-6983-4B7A-A278-7156A106D5B0}" destId="{9BD1977C-C6C6-437F-9075-46203199C6AC}" srcOrd="2" destOrd="0" presId="urn:microsoft.com/office/officeart/2005/8/layout/hProcess11"/>
    <dgm:cxn modelId="{BFA1A9C9-EDDE-48D7-893C-EAD0FFBA8EFF}" type="presParOf" srcId="{9BD1977C-C6C6-437F-9075-46203199C6AC}" destId="{CBF8C732-FCCD-4E0D-860C-2D344F9708DC}" srcOrd="0" destOrd="0" presId="urn:microsoft.com/office/officeart/2005/8/layout/hProcess11"/>
    <dgm:cxn modelId="{3C2798B7-4934-4E6A-9479-A536ADD37BE8}" type="presParOf" srcId="{9BD1977C-C6C6-437F-9075-46203199C6AC}" destId="{FA0E03A5-236F-4F2F-9658-0E5A99993A16}" srcOrd="1" destOrd="0" presId="urn:microsoft.com/office/officeart/2005/8/layout/hProcess11"/>
    <dgm:cxn modelId="{888839AE-E913-4DA4-9ADB-3D30956C5EEF}" type="presParOf" srcId="{9BD1977C-C6C6-437F-9075-46203199C6AC}" destId="{021FBCAD-E2A4-4981-9057-672DC3CF871E}" srcOrd="2" destOrd="0" presId="urn:microsoft.com/office/officeart/2005/8/layout/hProcess11"/>
    <dgm:cxn modelId="{BB884383-60A6-4D48-9263-964EF82C3DD4}" type="presParOf" srcId="{9B0A2ACE-6983-4B7A-A278-7156A106D5B0}" destId="{4EFE6DC0-00CB-4FB6-BD94-B193CC1708DF}" srcOrd="3" destOrd="0" presId="urn:microsoft.com/office/officeart/2005/8/layout/hProcess11"/>
    <dgm:cxn modelId="{3068B7DB-255A-4FE8-A7A7-9028B60FC6B2}" type="presParOf" srcId="{9B0A2ACE-6983-4B7A-A278-7156A106D5B0}" destId="{35F6680E-0CD8-40E0-8FF0-2C5E3FB740EC}" srcOrd="4" destOrd="0" presId="urn:microsoft.com/office/officeart/2005/8/layout/hProcess11"/>
    <dgm:cxn modelId="{E239F943-217E-453A-A0E9-CF3E92648547}" type="presParOf" srcId="{35F6680E-0CD8-40E0-8FF0-2C5E3FB740EC}" destId="{2DCAB3AA-82D2-48D4-9171-3FAA93FB178C}" srcOrd="0" destOrd="0" presId="urn:microsoft.com/office/officeart/2005/8/layout/hProcess11"/>
    <dgm:cxn modelId="{59B6A707-A78C-42DC-A66E-41D1B5B90A2F}" type="presParOf" srcId="{35F6680E-0CD8-40E0-8FF0-2C5E3FB740EC}" destId="{B2BE3AEF-C5DB-4F35-A952-9522A7A11D50}" srcOrd="1" destOrd="0" presId="urn:microsoft.com/office/officeart/2005/8/layout/hProcess11"/>
    <dgm:cxn modelId="{782B3840-A4B9-4B6A-9A77-055759AE49F0}" type="presParOf" srcId="{35F6680E-0CD8-40E0-8FF0-2C5E3FB740EC}" destId="{B48F5816-35FC-454A-9566-162215A38EA9}" srcOrd="2" destOrd="0" presId="urn:microsoft.com/office/officeart/2005/8/layout/hProcess11"/>
    <dgm:cxn modelId="{2AC22889-F55D-4E5D-9400-F53FA210BCD6}" type="presParOf" srcId="{9B0A2ACE-6983-4B7A-A278-7156A106D5B0}" destId="{2FB7E318-41BA-4B09-B7A9-DCB190CB52A8}" srcOrd="5" destOrd="0" presId="urn:microsoft.com/office/officeart/2005/8/layout/hProcess11"/>
    <dgm:cxn modelId="{CA3CCB07-9556-4601-AAC4-011D465FA993}" type="presParOf" srcId="{9B0A2ACE-6983-4B7A-A278-7156A106D5B0}" destId="{674E3EDA-B103-4320-ACCD-E6ECCE5BB27B}" srcOrd="6" destOrd="0" presId="urn:microsoft.com/office/officeart/2005/8/layout/hProcess11"/>
    <dgm:cxn modelId="{69709998-5939-4AC6-ABC6-FADB16D5F3B5}" type="presParOf" srcId="{674E3EDA-B103-4320-ACCD-E6ECCE5BB27B}" destId="{BF5B7639-E794-4D94-A1F7-F36C24E07447}" srcOrd="0" destOrd="0" presId="urn:microsoft.com/office/officeart/2005/8/layout/hProcess11"/>
    <dgm:cxn modelId="{652F010B-F59A-43F7-B588-69CF37B84FAC}" type="presParOf" srcId="{674E3EDA-B103-4320-ACCD-E6ECCE5BB27B}" destId="{A0D173C2-2DBF-4DD8-8FDB-E67B5312B1D3}" srcOrd="1" destOrd="0" presId="urn:microsoft.com/office/officeart/2005/8/layout/hProcess11"/>
    <dgm:cxn modelId="{16B2AD67-1AE7-433B-B8CB-D2545482540D}" type="presParOf" srcId="{674E3EDA-B103-4320-ACCD-E6ECCE5BB27B}" destId="{905D8475-A629-455E-99EE-F7821C21FCE4}"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02113" y="2236947"/>
            <a:ext cx="7957264" cy="1543526"/>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404224" y="4080510"/>
            <a:ext cx="6553042" cy="1840230"/>
          </a:xfrm>
        </p:spPr>
        <p:txBody>
          <a:bodyPr/>
          <a:lstStyle>
            <a:lvl1pPr marL="0" indent="0" algn="ctr">
              <a:buNone/>
              <a:defRPr>
                <a:solidFill>
                  <a:schemeClr val="tx1">
                    <a:tint val="75000"/>
                  </a:schemeClr>
                </a:solidFill>
              </a:defRPr>
            </a:lvl1pPr>
            <a:lvl2pPr marL="493730" indent="0" algn="ctr">
              <a:buNone/>
              <a:defRPr>
                <a:solidFill>
                  <a:schemeClr val="tx1">
                    <a:tint val="75000"/>
                  </a:schemeClr>
                </a:solidFill>
              </a:defRPr>
            </a:lvl2pPr>
            <a:lvl3pPr marL="987461" indent="0" algn="ctr">
              <a:buNone/>
              <a:defRPr>
                <a:solidFill>
                  <a:schemeClr val="tx1">
                    <a:tint val="75000"/>
                  </a:schemeClr>
                </a:solidFill>
              </a:defRPr>
            </a:lvl3pPr>
            <a:lvl4pPr marL="1481191" indent="0" algn="ctr">
              <a:buNone/>
              <a:defRPr>
                <a:solidFill>
                  <a:schemeClr val="tx1">
                    <a:tint val="75000"/>
                  </a:schemeClr>
                </a:solidFill>
              </a:defRPr>
            </a:lvl4pPr>
            <a:lvl5pPr marL="1974921" indent="0" algn="ctr">
              <a:buNone/>
              <a:defRPr>
                <a:solidFill>
                  <a:schemeClr val="tx1">
                    <a:tint val="75000"/>
                  </a:schemeClr>
                </a:solidFill>
              </a:defRPr>
            </a:lvl5pPr>
            <a:lvl6pPr marL="2468651" indent="0" algn="ctr">
              <a:buNone/>
              <a:defRPr>
                <a:solidFill>
                  <a:schemeClr val="tx1">
                    <a:tint val="75000"/>
                  </a:schemeClr>
                </a:solidFill>
              </a:defRPr>
            </a:lvl6pPr>
            <a:lvl7pPr marL="2962382" indent="0" algn="ctr">
              <a:buNone/>
              <a:defRPr>
                <a:solidFill>
                  <a:schemeClr val="tx1">
                    <a:tint val="75000"/>
                  </a:schemeClr>
                </a:solidFill>
              </a:defRPr>
            </a:lvl7pPr>
            <a:lvl8pPr marL="3456112" indent="0" algn="ctr">
              <a:buNone/>
              <a:defRPr>
                <a:solidFill>
                  <a:schemeClr val="tx1">
                    <a:tint val="75000"/>
                  </a:schemeClr>
                </a:solidFill>
              </a:defRPr>
            </a:lvl8pPr>
            <a:lvl9pPr marL="3949842"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5" name="4 Marcador de pie de página"/>
          <p:cNvSpPr>
            <a:spLocks noGrp="1"/>
          </p:cNvSpPr>
          <p:nvPr>
            <p:ph type="ftr" sz="quarter" idx="11"/>
          </p:nvPr>
        </p:nvSpPr>
        <p:spPr/>
        <p:txBody>
          <a:bodyPr/>
          <a:lstStyle/>
          <a:p>
            <a:endParaRPr lang="es-PE" dirty="0"/>
          </a:p>
        </p:txBody>
      </p:sp>
      <p:sp>
        <p:nvSpPr>
          <p:cNvPr id="6" name="5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143434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5" name="4 Marcador de pie de página"/>
          <p:cNvSpPr>
            <a:spLocks noGrp="1"/>
          </p:cNvSpPr>
          <p:nvPr>
            <p:ph type="ftr" sz="quarter" idx="11"/>
          </p:nvPr>
        </p:nvSpPr>
        <p:spPr/>
        <p:txBody>
          <a:bodyPr/>
          <a:lstStyle/>
          <a:p>
            <a:endParaRPr lang="es-PE" dirty="0"/>
          </a:p>
        </p:txBody>
      </p:sp>
      <p:sp>
        <p:nvSpPr>
          <p:cNvPr id="6" name="5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3489938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482689" y="303372"/>
            <a:ext cx="2322495" cy="6450806"/>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515207" y="303372"/>
            <a:ext cx="6811457" cy="6450806"/>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5" name="4 Marcador de pie de página"/>
          <p:cNvSpPr>
            <a:spLocks noGrp="1"/>
          </p:cNvSpPr>
          <p:nvPr>
            <p:ph type="ftr" sz="quarter" idx="11"/>
          </p:nvPr>
        </p:nvSpPr>
        <p:spPr/>
        <p:txBody>
          <a:bodyPr/>
          <a:lstStyle/>
          <a:p>
            <a:endParaRPr lang="es-PE" dirty="0"/>
          </a:p>
        </p:txBody>
      </p:sp>
      <p:sp>
        <p:nvSpPr>
          <p:cNvPr id="6" name="5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24542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5" name="4 Marcador de pie de página"/>
          <p:cNvSpPr>
            <a:spLocks noGrp="1"/>
          </p:cNvSpPr>
          <p:nvPr>
            <p:ph type="ftr" sz="quarter" idx="11"/>
          </p:nvPr>
        </p:nvSpPr>
        <p:spPr/>
        <p:txBody>
          <a:bodyPr/>
          <a:lstStyle/>
          <a:p>
            <a:endParaRPr lang="es-PE" dirty="0"/>
          </a:p>
        </p:txBody>
      </p:sp>
      <p:sp>
        <p:nvSpPr>
          <p:cNvPr id="6" name="5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1839865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39494" y="4627247"/>
            <a:ext cx="7957264" cy="1430179"/>
          </a:xfrm>
        </p:spPr>
        <p:txBody>
          <a:bodyPr anchor="t"/>
          <a:lstStyle>
            <a:lvl1pPr algn="l">
              <a:defRPr sz="43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39494" y="3052049"/>
            <a:ext cx="7957264" cy="1575196"/>
          </a:xfrm>
        </p:spPr>
        <p:txBody>
          <a:bodyPr anchor="b"/>
          <a:lstStyle>
            <a:lvl1pPr marL="0" indent="0">
              <a:buNone/>
              <a:defRPr sz="2200">
                <a:solidFill>
                  <a:schemeClr val="tx1">
                    <a:tint val="75000"/>
                  </a:schemeClr>
                </a:solidFill>
              </a:defRPr>
            </a:lvl1pPr>
            <a:lvl2pPr marL="493730" indent="0">
              <a:buNone/>
              <a:defRPr sz="1900">
                <a:solidFill>
                  <a:schemeClr val="tx1">
                    <a:tint val="75000"/>
                  </a:schemeClr>
                </a:solidFill>
              </a:defRPr>
            </a:lvl2pPr>
            <a:lvl3pPr marL="987461" indent="0">
              <a:buNone/>
              <a:defRPr sz="1700">
                <a:solidFill>
                  <a:schemeClr val="tx1">
                    <a:tint val="75000"/>
                  </a:schemeClr>
                </a:solidFill>
              </a:defRPr>
            </a:lvl3pPr>
            <a:lvl4pPr marL="1481191" indent="0">
              <a:buNone/>
              <a:defRPr sz="1500">
                <a:solidFill>
                  <a:schemeClr val="tx1">
                    <a:tint val="75000"/>
                  </a:schemeClr>
                </a:solidFill>
              </a:defRPr>
            </a:lvl4pPr>
            <a:lvl5pPr marL="1974921" indent="0">
              <a:buNone/>
              <a:defRPr sz="1500">
                <a:solidFill>
                  <a:schemeClr val="tx1">
                    <a:tint val="75000"/>
                  </a:schemeClr>
                </a:solidFill>
              </a:defRPr>
            </a:lvl5pPr>
            <a:lvl6pPr marL="2468651" indent="0">
              <a:buNone/>
              <a:defRPr sz="1500">
                <a:solidFill>
                  <a:schemeClr val="tx1">
                    <a:tint val="75000"/>
                  </a:schemeClr>
                </a:solidFill>
              </a:defRPr>
            </a:lvl6pPr>
            <a:lvl7pPr marL="2962382" indent="0">
              <a:buNone/>
              <a:defRPr sz="1500">
                <a:solidFill>
                  <a:schemeClr val="tx1">
                    <a:tint val="75000"/>
                  </a:schemeClr>
                </a:solidFill>
              </a:defRPr>
            </a:lvl7pPr>
            <a:lvl8pPr marL="3456112" indent="0">
              <a:buNone/>
              <a:defRPr sz="1500">
                <a:solidFill>
                  <a:schemeClr val="tx1">
                    <a:tint val="75000"/>
                  </a:schemeClr>
                </a:solidFill>
              </a:defRPr>
            </a:lvl8pPr>
            <a:lvl9pPr marL="3949842" indent="0">
              <a:buNone/>
              <a:defRPr sz="15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5" name="4 Marcador de pie de página"/>
          <p:cNvSpPr>
            <a:spLocks noGrp="1"/>
          </p:cNvSpPr>
          <p:nvPr>
            <p:ph type="ftr" sz="quarter" idx="11"/>
          </p:nvPr>
        </p:nvSpPr>
        <p:spPr/>
        <p:txBody>
          <a:bodyPr/>
          <a:lstStyle/>
          <a:p>
            <a:endParaRPr lang="es-PE" dirty="0"/>
          </a:p>
        </p:txBody>
      </p:sp>
      <p:sp>
        <p:nvSpPr>
          <p:cNvPr id="6" name="5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635869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515208" y="1763554"/>
            <a:ext cx="4566976" cy="4990624"/>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5238210" y="1763554"/>
            <a:ext cx="4566976" cy="4990624"/>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6" name="5 Marcador de pie de página"/>
          <p:cNvSpPr>
            <a:spLocks noGrp="1"/>
          </p:cNvSpPr>
          <p:nvPr>
            <p:ph type="ftr" sz="quarter" idx="11"/>
          </p:nvPr>
        </p:nvSpPr>
        <p:spPr/>
        <p:txBody>
          <a:bodyPr/>
          <a:lstStyle/>
          <a:p>
            <a:endParaRPr lang="es-PE" dirty="0"/>
          </a:p>
        </p:txBody>
      </p:sp>
      <p:sp>
        <p:nvSpPr>
          <p:cNvPr id="7" name="6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203483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68075" y="288370"/>
            <a:ext cx="8425340" cy="1200150"/>
          </a:xfrm>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68075" y="1611869"/>
            <a:ext cx="4136283" cy="671750"/>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68075" y="2283619"/>
            <a:ext cx="4136283" cy="414885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755507" y="1611869"/>
            <a:ext cx="4137907" cy="671750"/>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755507" y="2283619"/>
            <a:ext cx="4137907" cy="414885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8" name="7 Marcador de pie de página"/>
          <p:cNvSpPr>
            <a:spLocks noGrp="1"/>
          </p:cNvSpPr>
          <p:nvPr>
            <p:ph type="ftr" sz="quarter" idx="11"/>
          </p:nvPr>
        </p:nvSpPr>
        <p:spPr/>
        <p:txBody>
          <a:bodyPr/>
          <a:lstStyle/>
          <a:p>
            <a:endParaRPr lang="es-PE" dirty="0"/>
          </a:p>
        </p:txBody>
      </p:sp>
      <p:sp>
        <p:nvSpPr>
          <p:cNvPr id="9" name="8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8921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4" name="3 Marcador de pie de página"/>
          <p:cNvSpPr>
            <a:spLocks noGrp="1"/>
          </p:cNvSpPr>
          <p:nvPr>
            <p:ph type="ftr" sz="quarter" idx="11"/>
          </p:nvPr>
        </p:nvSpPr>
        <p:spPr/>
        <p:txBody>
          <a:bodyPr/>
          <a:lstStyle/>
          <a:p>
            <a:endParaRPr lang="es-PE" dirty="0"/>
          </a:p>
        </p:txBody>
      </p:sp>
      <p:sp>
        <p:nvSpPr>
          <p:cNvPr id="5" name="4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2710657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3" name="2 Marcador de pie de página"/>
          <p:cNvSpPr>
            <a:spLocks noGrp="1"/>
          </p:cNvSpPr>
          <p:nvPr>
            <p:ph type="ftr" sz="quarter" idx="11"/>
          </p:nvPr>
        </p:nvSpPr>
        <p:spPr/>
        <p:txBody>
          <a:bodyPr/>
          <a:lstStyle/>
          <a:p>
            <a:endParaRPr lang="es-PE" dirty="0"/>
          </a:p>
        </p:txBody>
      </p:sp>
      <p:sp>
        <p:nvSpPr>
          <p:cNvPr id="4" name="3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3602949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68075" y="286704"/>
            <a:ext cx="3079865" cy="1220153"/>
          </a:xfrm>
        </p:spPr>
        <p:txBody>
          <a:bodyPr anchor="b"/>
          <a:lstStyle>
            <a:lvl1pPr algn="l">
              <a:defRPr sz="22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660083" y="286705"/>
            <a:ext cx="5233331" cy="6145769"/>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68075" y="1506856"/>
            <a:ext cx="3079865" cy="4925616"/>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6" name="5 Marcador de pie de página"/>
          <p:cNvSpPr>
            <a:spLocks noGrp="1"/>
          </p:cNvSpPr>
          <p:nvPr>
            <p:ph type="ftr" sz="quarter" idx="11"/>
          </p:nvPr>
        </p:nvSpPr>
        <p:spPr/>
        <p:txBody>
          <a:bodyPr/>
          <a:lstStyle/>
          <a:p>
            <a:endParaRPr lang="es-PE" dirty="0"/>
          </a:p>
        </p:txBody>
      </p:sp>
      <p:sp>
        <p:nvSpPr>
          <p:cNvPr id="7" name="6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288152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34918" y="5040632"/>
            <a:ext cx="5616893" cy="595075"/>
          </a:xfrm>
        </p:spPr>
        <p:txBody>
          <a:bodyPr anchor="b"/>
          <a:lstStyle>
            <a:lvl1pPr algn="l">
              <a:defRPr sz="22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834918" y="643414"/>
            <a:ext cx="5616893" cy="4320540"/>
          </a:xfrm>
        </p:spPr>
        <p:txBody>
          <a:bodyPr/>
          <a:lstStyle>
            <a:lvl1pPr marL="0" indent="0">
              <a:buNone/>
              <a:defRPr sz="3500"/>
            </a:lvl1pPr>
            <a:lvl2pPr marL="493730" indent="0">
              <a:buNone/>
              <a:defRPr sz="3000"/>
            </a:lvl2pPr>
            <a:lvl3pPr marL="987461" indent="0">
              <a:buNone/>
              <a:defRPr sz="2600"/>
            </a:lvl3pPr>
            <a:lvl4pPr marL="1481191" indent="0">
              <a:buNone/>
              <a:defRPr sz="2200"/>
            </a:lvl4pPr>
            <a:lvl5pPr marL="1974921" indent="0">
              <a:buNone/>
              <a:defRPr sz="2200"/>
            </a:lvl5pPr>
            <a:lvl6pPr marL="2468651" indent="0">
              <a:buNone/>
              <a:defRPr sz="2200"/>
            </a:lvl6pPr>
            <a:lvl7pPr marL="2962382" indent="0">
              <a:buNone/>
              <a:defRPr sz="2200"/>
            </a:lvl7pPr>
            <a:lvl8pPr marL="3456112" indent="0">
              <a:buNone/>
              <a:defRPr sz="2200"/>
            </a:lvl8pPr>
            <a:lvl9pPr marL="3949842" indent="0">
              <a:buNone/>
              <a:defRPr sz="2200"/>
            </a:lvl9pPr>
          </a:lstStyle>
          <a:p>
            <a:endParaRPr lang="es-PE" dirty="0"/>
          </a:p>
        </p:txBody>
      </p:sp>
      <p:sp>
        <p:nvSpPr>
          <p:cNvPr id="4" name="3 Marcador de texto"/>
          <p:cNvSpPr>
            <a:spLocks noGrp="1"/>
          </p:cNvSpPr>
          <p:nvPr>
            <p:ph type="body" sz="half" idx="2"/>
          </p:nvPr>
        </p:nvSpPr>
        <p:spPr>
          <a:xfrm>
            <a:off x="1834918" y="5635707"/>
            <a:ext cx="5616893" cy="845105"/>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702D3E6-72B0-416A-BFFB-092FE52122AC}" type="datetimeFigureOut">
              <a:rPr lang="es-PE" smtClean="0"/>
              <a:t>30/09/2015</a:t>
            </a:fld>
            <a:endParaRPr lang="es-PE" dirty="0"/>
          </a:p>
        </p:txBody>
      </p:sp>
      <p:sp>
        <p:nvSpPr>
          <p:cNvPr id="6" name="5 Marcador de pie de página"/>
          <p:cNvSpPr>
            <a:spLocks noGrp="1"/>
          </p:cNvSpPr>
          <p:nvPr>
            <p:ph type="ftr" sz="quarter" idx="11"/>
          </p:nvPr>
        </p:nvSpPr>
        <p:spPr/>
        <p:txBody>
          <a:bodyPr/>
          <a:lstStyle/>
          <a:p>
            <a:endParaRPr lang="es-PE" dirty="0"/>
          </a:p>
        </p:txBody>
      </p:sp>
      <p:sp>
        <p:nvSpPr>
          <p:cNvPr id="7" name="6 Marcador de número de diapositiva"/>
          <p:cNvSpPr>
            <a:spLocks noGrp="1"/>
          </p:cNvSpPr>
          <p:nvPr>
            <p:ph type="sldNum" sz="quarter" idx="12"/>
          </p:nvPr>
        </p:nvSpPr>
        <p:spPr/>
        <p:txBody>
          <a:bodyPr/>
          <a:lstStyle/>
          <a:p>
            <a:fld id="{DF14E85C-5E87-43D0-8809-274F1F0EC46C}" type="slidenum">
              <a:rPr lang="es-PE" smtClean="0"/>
              <a:t>‹Nº›</a:t>
            </a:fld>
            <a:endParaRPr lang="es-PE" dirty="0"/>
          </a:p>
        </p:txBody>
      </p:sp>
    </p:spTree>
    <p:extLst>
      <p:ext uri="{BB962C8B-B14F-4D97-AF65-F5344CB8AC3E}">
        <p14:creationId xmlns:p14="http://schemas.microsoft.com/office/powerpoint/2010/main" val="3023972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68075" y="288370"/>
            <a:ext cx="8425340" cy="1200150"/>
          </a:xfrm>
          <a:prstGeom prst="rect">
            <a:avLst/>
          </a:prstGeom>
        </p:spPr>
        <p:txBody>
          <a:bodyPr vert="horz" lIns="98746" tIns="49373" rIns="98746" bIns="49373"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68075" y="1680213"/>
            <a:ext cx="8425340" cy="4752261"/>
          </a:xfrm>
          <a:prstGeom prst="rect">
            <a:avLst/>
          </a:prstGeom>
        </p:spPr>
        <p:txBody>
          <a:bodyPr vert="horz" lIns="98746" tIns="49373" rIns="98746" bIns="49373"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68075" y="6674170"/>
            <a:ext cx="2184347" cy="383381"/>
          </a:xfrm>
          <a:prstGeom prst="rect">
            <a:avLst/>
          </a:prstGeom>
        </p:spPr>
        <p:txBody>
          <a:bodyPr vert="horz" lIns="98746" tIns="49373" rIns="98746" bIns="49373" rtlCol="0" anchor="ctr"/>
          <a:lstStyle>
            <a:lvl1pPr algn="l">
              <a:defRPr sz="1300">
                <a:solidFill>
                  <a:schemeClr val="tx1">
                    <a:tint val="75000"/>
                  </a:schemeClr>
                </a:solidFill>
              </a:defRPr>
            </a:lvl1pPr>
          </a:lstStyle>
          <a:p>
            <a:fld id="{B702D3E6-72B0-416A-BFFB-092FE52122AC}" type="datetimeFigureOut">
              <a:rPr lang="es-PE" smtClean="0"/>
              <a:t>30/09/2015</a:t>
            </a:fld>
            <a:endParaRPr lang="es-PE" dirty="0"/>
          </a:p>
        </p:txBody>
      </p:sp>
      <p:sp>
        <p:nvSpPr>
          <p:cNvPr id="5" name="4 Marcador de pie de página"/>
          <p:cNvSpPr>
            <a:spLocks noGrp="1"/>
          </p:cNvSpPr>
          <p:nvPr>
            <p:ph type="ftr" sz="quarter" idx="3"/>
          </p:nvPr>
        </p:nvSpPr>
        <p:spPr>
          <a:xfrm>
            <a:off x="3198509" y="6674170"/>
            <a:ext cx="2964472" cy="383381"/>
          </a:xfrm>
          <a:prstGeom prst="rect">
            <a:avLst/>
          </a:prstGeom>
        </p:spPr>
        <p:txBody>
          <a:bodyPr vert="horz" lIns="98746" tIns="49373" rIns="98746" bIns="49373" rtlCol="0" anchor="ctr"/>
          <a:lstStyle>
            <a:lvl1pPr algn="ctr">
              <a:defRPr sz="1300">
                <a:solidFill>
                  <a:schemeClr val="tx1">
                    <a:tint val="75000"/>
                  </a:schemeClr>
                </a:solidFill>
              </a:defRPr>
            </a:lvl1pPr>
          </a:lstStyle>
          <a:p>
            <a:endParaRPr lang="es-PE" dirty="0"/>
          </a:p>
        </p:txBody>
      </p:sp>
      <p:sp>
        <p:nvSpPr>
          <p:cNvPr id="6" name="5 Marcador de número de diapositiva"/>
          <p:cNvSpPr>
            <a:spLocks noGrp="1"/>
          </p:cNvSpPr>
          <p:nvPr>
            <p:ph type="sldNum" sz="quarter" idx="4"/>
          </p:nvPr>
        </p:nvSpPr>
        <p:spPr>
          <a:xfrm>
            <a:off x="6709067" y="6674170"/>
            <a:ext cx="2184347" cy="383381"/>
          </a:xfrm>
          <a:prstGeom prst="rect">
            <a:avLst/>
          </a:prstGeom>
        </p:spPr>
        <p:txBody>
          <a:bodyPr vert="horz" lIns="98746" tIns="49373" rIns="98746" bIns="49373" rtlCol="0" anchor="ctr"/>
          <a:lstStyle>
            <a:lvl1pPr algn="r">
              <a:defRPr sz="1300">
                <a:solidFill>
                  <a:schemeClr val="tx1">
                    <a:tint val="75000"/>
                  </a:schemeClr>
                </a:solidFill>
              </a:defRPr>
            </a:lvl1pPr>
          </a:lstStyle>
          <a:p>
            <a:fld id="{DF14E85C-5E87-43D0-8809-274F1F0EC46C}" type="slidenum">
              <a:rPr lang="es-PE" smtClean="0"/>
              <a:t>‹Nº›</a:t>
            </a:fld>
            <a:endParaRPr lang="es-PE" dirty="0"/>
          </a:p>
        </p:txBody>
      </p:sp>
    </p:spTree>
    <p:extLst>
      <p:ext uri="{BB962C8B-B14F-4D97-AF65-F5344CB8AC3E}">
        <p14:creationId xmlns:p14="http://schemas.microsoft.com/office/powerpoint/2010/main" val="4076321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7461" rtl="0" eaLnBrk="1" latinLnBrk="0" hangingPunct="1">
        <a:spcBef>
          <a:spcPct val="0"/>
        </a:spcBef>
        <a:buNone/>
        <a:defRPr sz="4800" kern="1200">
          <a:solidFill>
            <a:schemeClr val="tx1"/>
          </a:solidFill>
          <a:latin typeface="+mj-lt"/>
          <a:ea typeface="+mj-ea"/>
          <a:cs typeface="+mj-cs"/>
        </a:defRPr>
      </a:lvl1pPr>
    </p:titleStyle>
    <p:bodyStyle>
      <a:lvl1pPr marL="370298" indent="-370298" algn="l" defTabSz="987461"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2312" indent="-308581" algn="l" defTabSz="987461"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34326" indent="-246865" algn="l" defTabSz="987461"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28056" indent="-246865" algn="l" defTabSz="987461"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21786" indent="-246865" algn="l" defTabSz="987461"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15517" indent="-246865" algn="l" defTabSz="987461"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09247" indent="-246865" algn="l" defTabSz="987461"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02977" indent="-246865" algn="l" defTabSz="987461"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196707" indent="-246865" algn="l" defTabSz="987461"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s-PE"/>
      </a:defPPr>
      <a:lvl1pPr marL="0" algn="l" defTabSz="987461" rtl="0" eaLnBrk="1" latinLnBrk="0" hangingPunct="1">
        <a:defRPr sz="1900" kern="1200">
          <a:solidFill>
            <a:schemeClr val="tx1"/>
          </a:solidFill>
          <a:latin typeface="+mn-lt"/>
          <a:ea typeface="+mn-ea"/>
          <a:cs typeface="+mn-cs"/>
        </a:defRPr>
      </a:lvl1pPr>
      <a:lvl2pPr marL="493730" algn="l" defTabSz="987461" rtl="0" eaLnBrk="1" latinLnBrk="0" hangingPunct="1">
        <a:defRPr sz="1900" kern="1200">
          <a:solidFill>
            <a:schemeClr val="tx1"/>
          </a:solidFill>
          <a:latin typeface="+mn-lt"/>
          <a:ea typeface="+mn-ea"/>
          <a:cs typeface="+mn-cs"/>
        </a:defRPr>
      </a:lvl2pPr>
      <a:lvl3pPr marL="987461" algn="l" defTabSz="987461" rtl="0" eaLnBrk="1" latinLnBrk="0" hangingPunct="1">
        <a:defRPr sz="1900" kern="1200">
          <a:solidFill>
            <a:schemeClr val="tx1"/>
          </a:solidFill>
          <a:latin typeface="+mn-lt"/>
          <a:ea typeface="+mn-ea"/>
          <a:cs typeface="+mn-cs"/>
        </a:defRPr>
      </a:lvl3pPr>
      <a:lvl4pPr marL="1481191" algn="l" defTabSz="987461" rtl="0" eaLnBrk="1" latinLnBrk="0" hangingPunct="1">
        <a:defRPr sz="1900" kern="1200">
          <a:solidFill>
            <a:schemeClr val="tx1"/>
          </a:solidFill>
          <a:latin typeface="+mn-lt"/>
          <a:ea typeface="+mn-ea"/>
          <a:cs typeface="+mn-cs"/>
        </a:defRPr>
      </a:lvl4pPr>
      <a:lvl5pPr marL="1974921" algn="l" defTabSz="987461" rtl="0" eaLnBrk="1" latinLnBrk="0" hangingPunct="1">
        <a:defRPr sz="1900" kern="1200">
          <a:solidFill>
            <a:schemeClr val="tx1"/>
          </a:solidFill>
          <a:latin typeface="+mn-lt"/>
          <a:ea typeface="+mn-ea"/>
          <a:cs typeface="+mn-cs"/>
        </a:defRPr>
      </a:lvl5pPr>
      <a:lvl6pPr marL="2468651" algn="l" defTabSz="987461" rtl="0" eaLnBrk="1" latinLnBrk="0" hangingPunct="1">
        <a:defRPr sz="1900" kern="1200">
          <a:solidFill>
            <a:schemeClr val="tx1"/>
          </a:solidFill>
          <a:latin typeface="+mn-lt"/>
          <a:ea typeface="+mn-ea"/>
          <a:cs typeface="+mn-cs"/>
        </a:defRPr>
      </a:lvl6pPr>
      <a:lvl7pPr marL="2962382" algn="l" defTabSz="987461" rtl="0" eaLnBrk="1" latinLnBrk="0" hangingPunct="1">
        <a:defRPr sz="1900" kern="1200">
          <a:solidFill>
            <a:schemeClr val="tx1"/>
          </a:solidFill>
          <a:latin typeface="+mn-lt"/>
          <a:ea typeface="+mn-ea"/>
          <a:cs typeface="+mn-cs"/>
        </a:defRPr>
      </a:lvl7pPr>
      <a:lvl8pPr marL="3456112" algn="l" defTabSz="987461" rtl="0" eaLnBrk="1" latinLnBrk="0" hangingPunct="1">
        <a:defRPr sz="1900" kern="1200">
          <a:solidFill>
            <a:schemeClr val="tx1"/>
          </a:solidFill>
          <a:latin typeface="+mn-lt"/>
          <a:ea typeface="+mn-ea"/>
          <a:cs typeface="+mn-cs"/>
        </a:defRPr>
      </a:lvl8pPr>
      <a:lvl9pPr marL="3949842" algn="l" defTabSz="98746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CuadroTexto"/>
          <p:cNvSpPr txBox="1"/>
          <p:nvPr/>
        </p:nvSpPr>
        <p:spPr>
          <a:xfrm>
            <a:off x="3159989" y="2237522"/>
            <a:ext cx="5766963" cy="1815882"/>
          </a:xfrm>
          <a:prstGeom prst="rect">
            <a:avLst/>
          </a:prstGeom>
          <a:noFill/>
        </p:spPr>
        <p:txBody>
          <a:bodyPr wrap="none" rtlCol="0">
            <a:spAutoFit/>
          </a:bodyPr>
          <a:lstStyle/>
          <a:p>
            <a:pPr algn="r"/>
            <a:r>
              <a:rPr lang="es-PE" sz="2800" b="1" dirty="0" smtClean="0">
                <a:solidFill>
                  <a:schemeClr val="tx1">
                    <a:lumMod val="65000"/>
                    <a:lumOff val="35000"/>
                  </a:schemeClr>
                </a:solidFill>
                <a:latin typeface="Arial" pitchFamily="34" charset="0"/>
                <a:cs typeface="Arial" pitchFamily="34" charset="0"/>
              </a:rPr>
              <a:t>Revisión Tarifaria </a:t>
            </a:r>
          </a:p>
          <a:p>
            <a:pPr algn="r"/>
            <a:r>
              <a:rPr lang="es-PE" sz="2800" b="1" dirty="0" smtClean="0">
                <a:solidFill>
                  <a:schemeClr val="tx1">
                    <a:lumMod val="65000"/>
                    <a:lumOff val="35000"/>
                  </a:schemeClr>
                </a:solidFill>
                <a:latin typeface="Arial" pitchFamily="34" charset="0"/>
                <a:cs typeface="Arial" pitchFamily="34" charset="0"/>
              </a:rPr>
              <a:t>del Terminal Muelle Sur </a:t>
            </a:r>
          </a:p>
          <a:p>
            <a:pPr algn="r"/>
            <a:r>
              <a:rPr lang="es-PE" sz="2800" b="1" dirty="0" smtClean="0">
                <a:solidFill>
                  <a:schemeClr val="tx1">
                    <a:lumMod val="65000"/>
                    <a:lumOff val="35000"/>
                  </a:schemeClr>
                </a:solidFill>
                <a:latin typeface="Arial" pitchFamily="34" charset="0"/>
                <a:cs typeface="Arial" pitchFamily="34" charset="0"/>
              </a:rPr>
              <a:t>del Terminal Portuario del Callao</a:t>
            </a:r>
          </a:p>
          <a:p>
            <a:pPr algn="r"/>
            <a:r>
              <a:rPr lang="es-PE" sz="2800" b="1" dirty="0" smtClean="0">
                <a:solidFill>
                  <a:schemeClr val="tx1">
                    <a:lumMod val="65000"/>
                    <a:lumOff val="35000"/>
                  </a:schemeClr>
                </a:solidFill>
                <a:latin typeface="Arial" pitchFamily="34" charset="0"/>
                <a:cs typeface="Arial" pitchFamily="34" charset="0"/>
              </a:rPr>
              <a:t>2015-2020</a:t>
            </a:r>
            <a:endParaRPr lang="es-PE" sz="2800" b="1" dirty="0">
              <a:solidFill>
                <a:schemeClr val="tx1">
                  <a:lumMod val="65000"/>
                  <a:lumOff val="35000"/>
                </a:schemeClr>
              </a:solidFill>
              <a:latin typeface="Arial" pitchFamily="34" charset="0"/>
              <a:cs typeface="Arial" pitchFamily="34" charset="0"/>
            </a:endParaRPr>
          </a:p>
        </p:txBody>
      </p:sp>
      <p:sp>
        <p:nvSpPr>
          <p:cNvPr id="7" name="6 CuadroTexto"/>
          <p:cNvSpPr txBox="1"/>
          <p:nvPr/>
        </p:nvSpPr>
        <p:spPr>
          <a:xfrm>
            <a:off x="3817861" y="4126572"/>
            <a:ext cx="5109091" cy="369332"/>
          </a:xfrm>
          <a:prstGeom prst="rect">
            <a:avLst/>
          </a:prstGeom>
          <a:noFill/>
        </p:spPr>
        <p:txBody>
          <a:bodyPr wrap="none" rtlCol="0">
            <a:spAutoFit/>
          </a:bodyPr>
          <a:lstStyle/>
          <a:p>
            <a:pPr algn="r"/>
            <a:r>
              <a:rPr lang="es-PE" sz="1800" dirty="0" smtClean="0">
                <a:solidFill>
                  <a:schemeClr val="bg1">
                    <a:lumMod val="50000"/>
                  </a:schemeClr>
                </a:solidFill>
                <a:latin typeface="Arial" pitchFamily="34" charset="0"/>
                <a:cs typeface="Arial" pitchFamily="34" charset="0"/>
              </a:rPr>
              <a:t>Gerencia de Regulación y Estudios Económicos</a:t>
            </a:r>
            <a:endParaRPr lang="es-PE" sz="18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497481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156260"/>
            <a:ext cx="7344816" cy="707886"/>
          </a:xfrm>
          <a:prstGeom prst="rect">
            <a:avLst/>
          </a:prstGeom>
          <a:noFill/>
        </p:spPr>
        <p:txBody>
          <a:bodyPr wrap="square" rtlCol="0">
            <a:spAutoFit/>
          </a:bodyPr>
          <a:lstStyle/>
          <a:p>
            <a:r>
              <a:rPr lang="es-PE" sz="2000" b="1" dirty="0" smtClean="0">
                <a:solidFill>
                  <a:schemeClr val="bg1"/>
                </a:solidFill>
                <a:latin typeface="Arial" pitchFamily="34" charset="0"/>
                <a:cs typeface="Arial" pitchFamily="34" charset="0"/>
              </a:rPr>
              <a:t>Tratamiento de aportes al Estado en revisiones </a:t>
            </a:r>
          </a:p>
          <a:p>
            <a:r>
              <a:rPr lang="es-PE" sz="2000" b="1" dirty="0" smtClean="0">
                <a:solidFill>
                  <a:schemeClr val="bg1"/>
                </a:solidFill>
                <a:latin typeface="Arial" pitchFamily="34" charset="0"/>
                <a:cs typeface="Arial" pitchFamily="34" charset="0"/>
              </a:rPr>
              <a:t>tarifarias de infraestructura de transporte</a:t>
            </a:r>
            <a:endParaRPr lang="es-PE" sz="2000" b="1" dirty="0">
              <a:solidFill>
                <a:schemeClr val="bg1"/>
              </a:solidFill>
              <a:latin typeface="Arial" pitchFamily="34" charset="0"/>
              <a:cs typeface="Arial" pitchFamily="34" charset="0"/>
            </a:endParaRPr>
          </a:p>
        </p:txBody>
      </p:sp>
      <p:graphicFrame>
        <p:nvGraphicFramePr>
          <p:cNvPr id="11" name="Marcador de contenido 10"/>
          <p:cNvGraphicFramePr>
            <a:graphicFrameLocks noGrp="1"/>
          </p:cNvGraphicFramePr>
          <p:nvPr>
            <p:ph sz="half" idx="2"/>
            <p:extLst>
              <p:ext uri="{D42A27DB-BD31-4B8C-83A1-F6EECF244321}">
                <p14:modId xmlns:p14="http://schemas.microsoft.com/office/powerpoint/2010/main" val="1101412753"/>
              </p:ext>
            </p:extLst>
          </p:nvPr>
        </p:nvGraphicFramePr>
        <p:xfrm>
          <a:off x="144240" y="1368202"/>
          <a:ext cx="9073008" cy="5342996"/>
        </p:xfrm>
        <a:graphic>
          <a:graphicData uri="http://schemas.openxmlformats.org/drawingml/2006/table">
            <a:tbl>
              <a:tblPr firstRow="1" firstCol="1" bandRow="1">
                <a:tableStyleId>{F5AB1C69-6EDB-4FF4-983F-18BD219EF322}</a:tableStyleId>
              </a:tblPr>
              <a:tblGrid>
                <a:gridCol w="1080120"/>
                <a:gridCol w="720080"/>
                <a:gridCol w="5184576"/>
                <a:gridCol w="1080120"/>
                <a:gridCol w="1008112"/>
              </a:tblGrid>
              <a:tr h="1368152">
                <a:tc>
                  <a:txBody>
                    <a:bodyPr/>
                    <a:lstStyle/>
                    <a:p>
                      <a:pPr algn="ctr">
                        <a:spcAft>
                          <a:spcPts val="0"/>
                        </a:spcAft>
                      </a:pPr>
                      <a:r>
                        <a:rPr lang="es-PE" sz="1100" dirty="0" smtClean="0">
                          <a:effectLst/>
                          <a:latin typeface="Arial" panose="020B0604020202020204" pitchFamily="34" charset="0"/>
                          <a:cs typeface="Arial" panose="020B0604020202020204" pitchFamily="34" charset="0"/>
                        </a:rPr>
                        <a:t>Concesionario</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dirty="0">
                          <a:effectLst/>
                          <a:latin typeface="Arial" panose="020B0604020202020204" pitchFamily="34" charset="0"/>
                          <a:cs typeface="Arial" panose="020B0604020202020204" pitchFamily="34" charset="0"/>
                        </a:rPr>
                        <a:t>Año de la revisión tarifaria</a:t>
                      </a:r>
                      <a:r>
                        <a:rPr lang="es-PE" sz="1100" baseline="30000" dirty="0">
                          <a:effectLst/>
                          <a:latin typeface="Arial" panose="020B0604020202020204" pitchFamily="34" charset="0"/>
                          <a:cs typeface="Arial" panose="020B0604020202020204" pitchFamily="34" charset="0"/>
                        </a:rPr>
                        <a:t>1/</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dirty="0">
                          <a:effectLst/>
                          <a:latin typeface="Arial" panose="020B0604020202020204" pitchFamily="34" charset="0"/>
                          <a:cs typeface="Arial" panose="020B0604020202020204" pitchFamily="34" charset="0"/>
                        </a:rPr>
                        <a:t>Aportes efectuados por el Concesionario al Estado </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a:effectLst/>
                          <a:latin typeface="Arial" panose="020B0604020202020204" pitchFamily="34" charset="0"/>
                          <a:cs typeface="Arial" panose="020B0604020202020204" pitchFamily="34" charset="0"/>
                        </a:rPr>
                        <a:t>¿El Concesionario solicitó su inclusión en el cálculo del factor de productividad?</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dirty="0">
                          <a:effectLst/>
                          <a:latin typeface="Arial" panose="020B0604020202020204" pitchFamily="34" charset="0"/>
                          <a:cs typeface="Arial" panose="020B0604020202020204" pitchFamily="34" charset="0"/>
                        </a:rPr>
                        <a:t>¿El procedimiento de revisión tarifaria fue impugnado?</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r>
              <a:tr h="496856">
                <a:tc>
                  <a:txBody>
                    <a:bodyPr/>
                    <a:lstStyle/>
                    <a:p>
                      <a:pPr algn="ctr">
                        <a:spcAft>
                          <a:spcPts val="0"/>
                        </a:spcAft>
                      </a:pPr>
                      <a:r>
                        <a:rPr lang="es-PE" sz="1100">
                          <a:effectLst/>
                          <a:latin typeface="Arial" panose="020B0604020202020204" pitchFamily="34" charset="0"/>
                          <a:cs typeface="Arial" panose="020B0604020202020204" pitchFamily="34" charset="0"/>
                        </a:rPr>
                        <a:t>TISUR</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dirty="0">
                          <a:effectLst/>
                          <a:latin typeface="Arial" panose="020B0604020202020204" pitchFamily="34" charset="0"/>
                          <a:cs typeface="Arial" panose="020B0604020202020204" pitchFamily="34" charset="0"/>
                        </a:rPr>
                        <a:t>2004</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spcAft>
                          <a:spcPts val="0"/>
                        </a:spcAft>
                      </a:pPr>
                      <a:r>
                        <a:rPr lang="es-ES" sz="1100" dirty="0">
                          <a:effectLst/>
                          <a:latin typeface="Arial" panose="020B0604020202020204" pitchFamily="34" charset="0"/>
                          <a:cs typeface="Arial" panose="020B0604020202020204" pitchFamily="34" charset="0"/>
                        </a:rPr>
                        <a:t>- Retribución pagada al Estado (5% de la facturación anual)</a:t>
                      </a:r>
                      <a:br>
                        <a:rPr lang="es-ES" sz="1100" dirty="0">
                          <a:effectLst/>
                          <a:latin typeface="Arial" panose="020B0604020202020204" pitchFamily="34" charset="0"/>
                          <a:cs typeface="Arial" panose="020B0604020202020204" pitchFamily="34" charset="0"/>
                        </a:rPr>
                      </a:br>
                      <a:r>
                        <a:rPr lang="es-ES" sz="1100" dirty="0">
                          <a:effectLst/>
                          <a:latin typeface="Arial" panose="020B0604020202020204" pitchFamily="34" charset="0"/>
                          <a:cs typeface="Arial" panose="020B0604020202020204" pitchFamily="34" charset="0"/>
                        </a:rPr>
                        <a:t>- Aporte por regulación pagado a OSITRAN (1% de la facturación anual)</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dirty="0">
                          <a:effectLst/>
                          <a:latin typeface="Arial" panose="020B0604020202020204" pitchFamily="34" charset="0"/>
                          <a:cs typeface="Arial" panose="020B0604020202020204" pitchFamily="34" charset="0"/>
                        </a:rPr>
                        <a:t>No</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dirty="0">
                          <a:effectLst/>
                          <a:latin typeface="Arial" panose="020B0604020202020204" pitchFamily="34" charset="0"/>
                          <a:cs typeface="Arial" panose="020B0604020202020204" pitchFamily="34" charset="0"/>
                        </a:rPr>
                        <a:t>No</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r>
              <a:tr h="1242138">
                <a:tc>
                  <a:txBody>
                    <a:bodyPr/>
                    <a:lstStyle/>
                    <a:p>
                      <a:pPr algn="ctr">
                        <a:spcAft>
                          <a:spcPts val="0"/>
                        </a:spcAft>
                      </a:pPr>
                      <a:r>
                        <a:rPr lang="es-PE" sz="1100">
                          <a:effectLst/>
                          <a:latin typeface="Arial" panose="020B0604020202020204" pitchFamily="34" charset="0"/>
                          <a:cs typeface="Arial" panose="020B0604020202020204" pitchFamily="34" charset="0"/>
                        </a:rPr>
                        <a:t>LAP</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a:effectLst/>
                          <a:latin typeface="Arial" panose="020B0604020202020204" pitchFamily="34" charset="0"/>
                          <a:cs typeface="Arial" panose="020B0604020202020204" pitchFamily="34" charset="0"/>
                        </a:rPr>
                        <a:t>2009</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spcAft>
                          <a:spcPts val="0"/>
                        </a:spcAft>
                      </a:pPr>
                      <a:r>
                        <a:rPr lang="es-ES" sz="1100" dirty="0">
                          <a:effectLst/>
                          <a:latin typeface="Arial" panose="020B0604020202020204" pitchFamily="34" charset="0"/>
                          <a:cs typeface="Arial" panose="020B0604020202020204" pitchFamily="34" charset="0"/>
                        </a:rPr>
                        <a:t>- Retribución pagada al Estado (46,55% de los ingresos brutos) </a:t>
                      </a:r>
                      <a:br>
                        <a:rPr lang="es-ES" sz="1100" dirty="0">
                          <a:effectLst/>
                          <a:latin typeface="Arial" panose="020B0604020202020204" pitchFamily="34" charset="0"/>
                          <a:cs typeface="Arial" panose="020B0604020202020204" pitchFamily="34" charset="0"/>
                        </a:rPr>
                      </a:br>
                      <a:r>
                        <a:rPr lang="es-ES" sz="1100" dirty="0">
                          <a:effectLst/>
                          <a:latin typeface="Arial" panose="020B0604020202020204" pitchFamily="34" charset="0"/>
                          <a:cs typeface="Arial" panose="020B0604020202020204" pitchFamily="34" charset="0"/>
                        </a:rPr>
                        <a:t>- Contribuciones a CORPAC (20% de la facturación por la Tasa Unificada por Uso de Aeropuerto internacional y 50% de la facturación del servicio de aterrizaje y despegue) </a:t>
                      </a:r>
                      <a:br>
                        <a:rPr lang="es-ES" sz="1100" dirty="0">
                          <a:effectLst/>
                          <a:latin typeface="Arial" panose="020B0604020202020204" pitchFamily="34" charset="0"/>
                          <a:cs typeface="Arial" panose="020B0604020202020204" pitchFamily="34" charset="0"/>
                        </a:rPr>
                      </a:br>
                      <a:r>
                        <a:rPr lang="es-ES" sz="1100" dirty="0">
                          <a:effectLst/>
                          <a:latin typeface="Arial" panose="020B0604020202020204" pitchFamily="34" charset="0"/>
                          <a:cs typeface="Arial" panose="020B0604020202020204" pitchFamily="34" charset="0"/>
                        </a:rPr>
                        <a:t>- Aporte por regulación pagado a OSITRAN (1% de la facturación anual)</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a:effectLst/>
                          <a:latin typeface="Arial" panose="020B0604020202020204" pitchFamily="34" charset="0"/>
                          <a:cs typeface="Arial" panose="020B0604020202020204" pitchFamily="34" charset="0"/>
                        </a:rPr>
                        <a:t>No</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a:effectLst/>
                          <a:latin typeface="Arial" panose="020B0604020202020204" pitchFamily="34" charset="0"/>
                          <a:cs typeface="Arial" panose="020B0604020202020204" pitchFamily="34" charset="0"/>
                        </a:rPr>
                        <a:t>No</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r>
              <a:tr h="496856">
                <a:tc>
                  <a:txBody>
                    <a:bodyPr/>
                    <a:lstStyle/>
                    <a:p>
                      <a:pPr algn="ctr">
                        <a:spcAft>
                          <a:spcPts val="0"/>
                        </a:spcAft>
                      </a:pPr>
                      <a:r>
                        <a:rPr lang="es-PE" sz="1100">
                          <a:effectLst/>
                          <a:latin typeface="Arial" panose="020B0604020202020204" pitchFamily="34" charset="0"/>
                          <a:cs typeface="Arial" panose="020B0604020202020204" pitchFamily="34" charset="0"/>
                        </a:rPr>
                        <a:t>TISUR</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a:effectLst/>
                          <a:latin typeface="Arial" panose="020B0604020202020204" pitchFamily="34" charset="0"/>
                          <a:cs typeface="Arial" panose="020B0604020202020204" pitchFamily="34" charset="0"/>
                        </a:rPr>
                        <a:t>2009</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spcAft>
                          <a:spcPts val="0"/>
                        </a:spcAft>
                      </a:pPr>
                      <a:r>
                        <a:rPr lang="es-ES" sz="1100" dirty="0">
                          <a:effectLst/>
                          <a:latin typeface="Arial" panose="020B0604020202020204" pitchFamily="34" charset="0"/>
                          <a:cs typeface="Arial" panose="020B0604020202020204" pitchFamily="34" charset="0"/>
                        </a:rPr>
                        <a:t>- Retribución pagada al Estado (5% de la facturación anual)</a:t>
                      </a:r>
                      <a:br>
                        <a:rPr lang="es-ES" sz="1100" dirty="0">
                          <a:effectLst/>
                          <a:latin typeface="Arial" panose="020B0604020202020204" pitchFamily="34" charset="0"/>
                          <a:cs typeface="Arial" panose="020B0604020202020204" pitchFamily="34" charset="0"/>
                        </a:rPr>
                      </a:br>
                      <a:r>
                        <a:rPr lang="es-ES" sz="1100" dirty="0">
                          <a:effectLst/>
                          <a:latin typeface="Arial" panose="020B0604020202020204" pitchFamily="34" charset="0"/>
                          <a:cs typeface="Arial" panose="020B0604020202020204" pitchFamily="34" charset="0"/>
                        </a:rPr>
                        <a:t>- Aporte por regulación pagado a OSITRAN (1% de la facturación anual)</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a:effectLst/>
                          <a:latin typeface="Arial" panose="020B0604020202020204" pitchFamily="34" charset="0"/>
                          <a:cs typeface="Arial" panose="020B0604020202020204" pitchFamily="34" charset="0"/>
                        </a:rPr>
                        <a:t>No</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a:effectLst/>
                          <a:latin typeface="Arial" panose="020B0604020202020204" pitchFamily="34" charset="0"/>
                          <a:cs typeface="Arial" panose="020B0604020202020204" pitchFamily="34" charset="0"/>
                        </a:rPr>
                        <a:t>No</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r>
              <a:tr h="1242138">
                <a:tc>
                  <a:txBody>
                    <a:bodyPr/>
                    <a:lstStyle/>
                    <a:p>
                      <a:pPr algn="ctr">
                        <a:spcAft>
                          <a:spcPts val="0"/>
                        </a:spcAft>
                      </a:pPr>
                      <a:r>
                        <a:rPr lang="es-PE" sz="1100">
                          <a:effectLst/>
                          <a:latin typeface="Arial" panose="020B0604020202020204" pitchFamily="34" charset="0"/>
                          <a:cs typeface="Arial" panose="020B0604020202020204" pitchFamily="34" charset="0"/>
                        </a:rPr>
                        <a:t>LAP</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a:effectLst/>
                          <a:latin typeface="Arial" panose="020B0604020202020204" pitchFamily="34" charset="0"/>
                          <a:cs typeface="Arial" panose="020B0604020202020204" pitchFamily="34" charset="0"/>
                        </a:rPr>
                        <a:t>2014</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spcAft>
                          <a:spcPts val="0"/>
                        </a:spcAft>
                      </a:pPr>
                      <a:r>
                        <a:rPr lang="es-ES" sz="1100" dirty="0">
                          <a:effectLst/>
                          <a:latin typeface="Arial" panose="020B0604020202020204" pitchFamily="34" charset="0"/>
                          <a:cs typeface="Arial" panose="020B0604020202020204" pitchFamily="34" charset="0"/>
                        </a:rPr>
                        <a:t>- Retribución pagada al Estado (46,55% de los ingresos brutos) </a:t>
                      </a:r>
                      <a:br>
                        <a:rPr lang="es-ES" sz="1100" dirty="0">
                          <a:effectLst/>
                          <a:latin typeface="Arial" panose="020B0604020202020204" pitchFamily="34" charset="0"/>
                          <a:cs typeface="Arial" panose="020B0604020202020204" pitchFamily="34" charset="0"/>
                        </a:rPr>
                      </a:br>
                      <a:r>
                        <a:rPr lang="es-ES" sz="1100" dirty="0">
                          <a:effectLst/>
                          <a:latin typeface="Arial" panose="020B0604020202020204" pitchFamily="34" charset="0"/>
                          <a:cs typeface="Arial" panose="020B0604020202020204" pitchFamily="34" charset="0"/>
                        </a:rPr>
                        <a:t>- Contribuciones a CORPAC (20% de la facturación por la Tasa Unificada por Uso de Aeropuerto internacional y 50% de la facturación del servicio de aterrizaje y despegue) </a:t>
                      </a:r>
                      <a:br>
                        <a:rPr lang="es-ES" sz="1100" dirty="0">
                          <a:effectLst/>
                          <a:latin typeface="Arial" panose="020B0604020202020204" pitchFamily="34" charset="0"/>
                          <a:cs typeface="Arial" panose="020B0604020202020204" pitchFamily="34" charset="0"/>
                        </a:rPr>
                      </a:br>
                      <a:r>
                        <a:rPr lang="es-ES" sz="1100" dirty="0">
                          <a:effectLst/>
                          <a:latin typeface="Arial" panose="020B0604020202020204" pitchFamily="34" charset="0"/>
                          <a:cs typeface="Arial" panose="020B0604020202020204" pitchFamily="34" charset="0"/>
                        </a:rPr>
                        <a:t>- Aporte por regulación pagado a OSITRAN (1% de la facturación anual)</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a:effectLst/>
                          <a:latin typeface="Arial" panose="020B0604020202020204" pitchFamily="34" charset="0"/>
                          <a:cs typeface="Arial" panose="020B0604020202020204" pitchFamily="34" charset="0"/>
                        </a:rPr>
                        <a:t>No</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a:effectLst/>
                          <a:latin typeface="Arial" panose="020B0604020202020204" pitchFamily="34" charset="0"/>
                          <a:cs typeface="Arial" panose="020B0604020202020204" pitchFamily="34" charset="0"/>
                        </a:rPr>
                        <a:t>No</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r>
              <a:tr h="496856">
                <a:tc>
                  <a:txBody>
                    <a:bodyPr/>
                    <a:lstStyle/>
                    <a:p>
                      <a:pPr algn="ctr">
                        <a:spcAft>
                          <a:spcPts val="0"/>
                        </a:spcAft>
                      </a:pPr>
                      <a:r>
                        <a:rPr lang="es-PE" sz="1100" dirty="0">
                          <a:effectLst/>
                          <a:latin typeface="Arial" panose="020B0604020202020204" pitchFamily="34" charset="0"/>
                          <a:cs typeface="Arial" panose="020B0604020202020204" pitchFamily="34" charset="0"/>
                        </a:rPr>
                        <a:t>TISUR</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solidFill>
                      <a:srgbClr val="00B050"/>
                    </a:solidFill>
                  </a:tcPr>
                </a:tc>
                <a:tc>
                  <a:txBody>
                    <a:bodyPr/>
                    <a:lstStyle/>
                    <a:p>
                      <a:pPr algn="ctr">
                        <a:spcAft>
                          <a:spcPts val="0"/>
                        </a:spcAft>
                      </a:pPr>
                      <a:r>
                        <a:rPr lang="es-PE" sz="1100">
                          <a:effectLst/>
                          <a:latin typeface="Arial" panose="020B0604020202020204" pitchFamily="34" charset="0"/>
                          <a:cs typeface="Arial" panose="020B0604020202020204" pitchFamily="34" charset="0"/>
                        </a:rPr>
                        <a:t>2014</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spcAft>
                          <a:spcPts val="0"/>
                        </a:spcAft>
                      </a:pPr>
                      <a:r>
                        <a:rPr lang="es-ES" sz="1100">
                          <a:effectLst/>
                          <a:latin typeface="Arial" panose="020B0604020202020204" pitchFamily="34" charset="0"/>
                          <a:cs typeface="Arial" panose="020B0604020202020204" pitchFamily="34" charset="0"/>
                        </a:rPr>
                        <a:t>- Retribución pagada al Estado (5% de la facturación anual)</a:t>
                      </a:r>
                      <a:br>
                        <a:rPr lang="es-ES" sz="1100">
                          <a:effectLst/>
                          <a:latin typeface="Arial" panose="020B0604020202020204" pitchFamily="34" charset="0"/>
                          <a:cs typeface="Arial" panose="020B0604020202020204" pitchFamily="34" charset="0"/>
                        </a:rPr>
                      </a:br>
                      <a:r>
                        <a:rPr lang="es-ES" sz="1100">
                          <a:effectLst/>
                          <a:latin typeface="Arial" panose="020B0604020202020204" pitchFamily="34" charset="0"/>
                          <a:cs typeface="Arial" panose="020B0604020202020204" pitchFamily="34" charset="0"/>
                        </a:rPr>
                        <a:t>- Aporte por regulación pagado a OSITRAN (1% de la facturación anual)</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a:effectLst/>
                          <a:latin typeface="Arial" panose="020B0604020202020204" pitchFamily="34" charset="0"/>
                          <a:cs typeface="Arial" panose="020B0604020202020204" pitchFamily="34" charset="0"/>
                        </a:rPr>
                        <a:t>No</a:t>
                      </a:r>
                      <a:endParaRPr lang="es-PE" sz="110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c>
                  <a:txBody>
                    <a:bodyPr/>
                    <a:lstStyle/>
                    <a:p>
                      <a:pPr algn="ctr">
                        <a:spcAft>
                          <a:spcPts val="0"/>
                        </a:spcAft>
                      </a:pPr>
                      <a:r>
                        <a:rPr lang="es-PE" sz="1100" dirty="0">
                          <a:effectLst/>
                          <a:latin typeface="Arial" panose="020B0604020202020204" pitchFamily="34" charset="0"/>
                          <a:cs typeface="Arial" panose="020B0604020202020204" pitchFamily="34" charset="0"/>
                        </a:rPr>
                        <a:t>No</a:t>
                      </a:r>
                      <a:endParaRPr lang="es-PE" sz="1100" dirty="0">
                        <a:effectLst/>
                        <a:latin typeface="Arial" panose="020B0604020202020204" pitchFamily="34" charset="0"/>
                        <a:ea typeface="Times New Roman" panose="02020603050405020304" pitchFamily="18" charset="0"/>
                        <a:cs typeface="Arial" panose="020B0604020202020204" pitchFamily="34" charset="0"/>
                      </a:endParaRPr>
                    </a:p>
                  </a:txBody>
                  <a:tcPr marL="21504" marR="21504" marT="0" marB="0" anchor="ctr"/>
                </a:tc>
              </a:tr>
            </a:tbl>
          </a:graphicData>
        </a:graphic>
      </p:graphicFrame>
      <p:sp>
        <p:nvSpPr>
          <p:cNvPr id="12" name="CuadroTexto 11"/>
          <p:cNvSpPr txBox="1"/>
          <p:nvPr/>
        </p:nvSpPr>
        <p:spPr>
          <a:xfrm>
            <a:off x="144240" y="6711198"/>
            <a:ext cx="9001000" cy="369332"/>
          </a:xfrm>
          <a:prstGeom prst="rect">
            <a:avLst/>
          </a:prstGeom>
          <a:noFill/>
        </p:spPr>
        <p:txBody>
          <a:bodyPr wrap="square" rtlCol="0">
            <a:spAutoFit/>
          </a:bodyPr>
          <a:lstStyle/>
          <a:p>
            <a:r>
              <a:rPr lang="es-ES" sz="900" dirty="0">
                <a:latin typeface="Arial" panose="020B0604020202020204" pitchFamily="34" charset="0"/>
                <a:cs typeface="Arial" panose="020B0604020202020204" pitchFamily="34" charset="0"/>
              </a:rPr>
              <a:t>1/ Año en que entra en vigencia el factor de </a:t>
            </a:r>
            <a:r>
              <a:rPr lang="es-ES" sz="900" dirty="0" smtClean="0">
                <a:latin typeface="Arial" panose="020B0604020202020204" pitchFamily="34" charset="0"/>
                <a:cs typeface="Arial" panose="020B0604020202020204" pitchFamily="34" charset="0"/>
              </a:rPr>
              <a:t>productividad.</a:t>
            </a:r>
          </a:p>
          <a:p>
            <a:r>
              <a:rPr lang="es-PE" sz="900" dirty="0">
                <a:latin typeface="Arial" panose="020B0604020202020204" pitchFamily="34" charset="0"/>
                <a:cs typeface="Arial" panose="020B0604020202020204" pitchFamily="34" charset="0"/>
              </a:rPr>
              <a:t>Elaboración: Gerencia de Regulación y Estudios Económicos</a:t>
            </a:r>
            <a:r>
              <a:rPr lang="es-PE" sz="900" dirty="0" smtClean="0">
                <a:latin typeface="Arial" panose="020B0604020202020204" pitchFamily="34" charset="0"/>
                <a:cs typeface="Arial" panose="020B0604020202020204" pitchFamily="34" charset="0"/>
              </a:rPr>
              <a:t>.</a:t>
            </a:r>
            <a:endParaRPr lang="es-PE"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379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Ejemplo práctico de aplicación</a:t>
            </a:r>
            <a:endParaRPr lang="es-PE" sz="2400" b="1" dirty="0">
              <a:solidFill>
                <a:schemeClr val="bg1"/>
              </a:solidFill>
              <a:latin typeface="Arial" pitchFamily="34" charset="0"/>
              <a:cs typeface="Arial" pitchFamily="34" charset="0"/>
            </a:endParaRPr>
          </a:p>
        </p:txBody>
      </p:sp>
      <p:sp>
        <p:nvSpPr>
          <p:cNvPr id="11" name="Marcador de contenido 10"/>
          <p:cNvSpPr>
            <a:spLocks noGrp="1"/>
          </p:cNvSpPr>
          <p:nvPr>
            <p:ph idx="1"/>
          </p:nvPr>
        </p:nvSpPr>
        <p:spPr/>
        <p:txBody>
          <a:bodyPr>
            <a:normAutofit/>
          </a:bodyPr>
          <a:lstStyle/>
          <a:p>
            <a:pPr lvl="0"/>
            <a:r>
              <a:rPr lang="es-PE" sz="1600" dirty="0">
                <a:latin typeface="Arial" panose="020B0604020202020204" pitchFamily="34" charset="0"/>
                <a:cs typeface="Arial" panose="020B0604020202020204" pitchFamily="34" charset="0"/>
              </a:rPr>
              <a:t>Ejemplo práctico de aplicación del RPI – X para la canasta de servicios en función a la Nave:</a:t>
            </a:r>
          </a:p>
          <a:p>
            <a:endParaRPr lang="es-PE" sz="1600" dirty="0">
              <a:latin typeface="Arial" panose="020B0604020202020204" pitchFamily="34" charset="0"/>
              <a:cs typeface="Arial" panose="020B0604020202020204" pitchFamily="34" charset="0"/>
            </a:endParaRPr>
          </a:p>
        </p:txBody>
      </p:sp>
      <p:pic>
        <p:nvPicPr>
          <p:cNvPr id="6" name="Imagen 5"/>
          <p:cNvPicPr>
            <a:picLocks noChangeAspect="1"/>
          </p:cNvPicPr>
          <p:nvPr/>
        </p:nvPicPr>
        <p:blipFill>
          <a:blip r:embed="rId3"/>
          <a:stretch>
            <a:fillRect/>
          </a:stretch>
        </p:blipFill>
        <p:spPr>
          <a:xfrm>
            <a:off x="3456178" y="2664346"/>
            <a:ext cx="2449132" cy="930056"/>
          </a:xfrm>
          <a:prstGeom prst="rect">
            <a:avLst/>
          </a:prstGeom>
        </p:spPr>
      </p:pic>
      <p:pic>
        <p:nvPicPr>
          <p:cNvPr id="7" name="Imagen 6"/>
          <p:cNvPicPr>
            <a:picLocks noChangeAspect="1"/>
          </p:cNvPicPr>
          <p:nvPr/>
        </p:nvPicPr>
        <p:blipFill>
          <a:blip r:embed="rId4"/>
          <a:stretch>
            <a:fillRect/>
          </a:stretch>
        </p:blipFill>
        <p:spPr>
          <a:xfrm>
            <a:off x="824973" y="4212262"/>
            <a:ext cx="7711542" cy="1188388"/>
          </a:xfrm>
          <a:prstGeom prst="rect">
            <a:avLst/>
          </a:prstGeom>
        </p:spPr>
      </p:pic>
    </p:spTree>
    <p:extLst>
      <p:ext uri="{BB962C8B-B14F-4D97-AF65-F5344CB8AC3E}">
        <p14:creationId xmlns:p14="http://schemas.microsoft.com/office/powerpoint/2010/main" val="1599483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Ejemplo práctico de aplicación</a:t>
            </a:r>
            <a:endParaRPr lang="es-PE" sz="2400" b="1" dirty="0">
              <a:solidFill>
                <a:schemeClr val="bg1"/>
              </a:solidFill>
              <a:latin typeface="Arial" pitchFamily="34" charset="0"/>
              <a:cs typeface="Arial" pitchFamily="34" charset="0"/>
            </a:endParaRPr>
          </a:p>
        </p:txBody>
      </p:sp>
      <p:sp>
        <p:nvSpPr>
          <p:cNvPr id="11" name="Marcador de contenido 10"/>
          <p:cNvSpPr>
            <a:spLocks noGrp="1"/>
          </p:cNvSpPr>
          <p:nvPr>
            <p:ph idx="1"/>
          </p:nvPr>
        </p:nvSpPr>
        <p:spPr/>
        <p:txBody>
          <a:bodyPr>
            <a:normAutofit/>
          </a:bodyPr>
          <a:lstStyle/>
          <a:p>
            <a:pPr lvl="0"/>
            <a:r>
              <a:rPr lang="es-PE" sz="1600" dirty="0">
                <a:latin typeface="Arial" panose="020B0604020202020204" pitchFamily="34" charset="0"/>
                <a:cs typeface="Arial" panose="020B0604020202020204" pitchFamily="34" charset="0"/>
              </a:rPr>
              <a:t>Ejemplo práctico de aplicación del RPI – X para la canasta de servicios en función a la carga:</a:t>
            </a:r>
          </a:p>
          <a:p>
            <a:endParaRPr lang="es-PE" sz="1600" dirty="0">
              <a:latin typeface="Arial" panose="020B0604020202020204" pitchFamily="34" charset="0"/>
              <a:cs typeface="Arial" panose="020B0604020202020204" pitchFamily="34" charset="0"/>
            </a:endParaRPr>
          </a:p>
        </p:txBody>
      </p:sp>
      <p:pic>
        <p:nvPicPr>
          <p:cNvPr id="6" name="Imagen 5"/>
          <p:cNvPicPr>
            <a:picLocks noChangeAspect="1"/>
          </p:cNvPicPr>
          <p:nvPr/>
        </p:nvPicPr>
        <p:blipFill>
          <a:blip r:embed="rId3"/>
          <a:stretch>
            <a:fillRect/>
          </a:stretch>
        </p:blipFill>
        <p:spPr>
          <a:xfrm>
            <a:off x="3240584" y="2448322"/>
            <a:ext cx="2449132" cy="930056"/>
          </a:xfrm>
          <a:prstGeom prst="rect">
            <a:avLst/>
          </a:prstGeom>
        </p:spPr>
      </p:pic>
      <p:pic>
        <p:nvPicPr>
          <p:cNvPr id="7" name="Imagen 6"/>
          <p:cNvPicPr>
            <a:picLocks noChangeAspect="1"/>
          </p:cNvPicPr>
          <p:nvPr/>
        </p:nvPicPr>
        <p:blipFill>
          <a:blip r:embed="rId4"/>
          <a:stretch>
            <a:fillRect/>
          </a:stretch>
        </p:blipFill>
        <p:spPr>
          <a:xfrm>
            <a:off x="1416582" y="3600450"/>
            <a:ext cx="6654236" cy="3201920"/>
          </a:xfrm>
          <a:prstGeom prst="rect">
            <a:avLst/>
          </a:prstGeom>
        </p:spPr>
      </p:pic>
    </p:spTree>
    <p:extLst>
      <p:ext uri="{BB962C8B-B14F-4D97-AF65-F5344CB8AC3E}">
        <p14:creationId xmlns:p14="http://schemas.microsoft.com/office/powerpoint/2010/main" val="804272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Conclusiones</a:t>
            </a:r>
            <a:endParaRPr lang="es-PE" sz="2400" b="1" dirty="0">
              <a:solidFill>
                <a:schemeClr val="bg1"/>
              </a:solidFill>
              <a:latin typeface="Arial" pitchFamily="34" charset="0"/>
              <a:cs typeface="Arial" pitchFamily="34" charset="0"/>
            </a:endParaRPr>
          </a:p>
        </p:txBody>
      </p:sp>
      <p:sp>
        <p:nvSpPr>
          <p:cNvPr id="11" name="Marcador de contenido 10"/>
          <p:cNvSpPr>
            <a:spLocks noGrp="1"/>
          </p:cNvSpPr>
          <p:nvPr>
            <p:ph idx="1"/>
          </p:nvPr>
        </p:nvSpPr>
        <p:spPr>
          <a:xfrm>
            <a:off x="432272" y="1584226"/>
            <a:ext cx="8425340" cy="4752261"/>
          </a:xfrm>
        </p:spPr>
        <p:txBody>
          <a:bodyPr>
            <a:noAutofit/>
          </a:bodyPr>
          <a:lstStyle/>
          <a:p>
            <a:pPr lvl="0" algn="just"/>
            <a:r>
              <a:rPr lang="es-PE" sz="1600" dirty="0">
                <a:latin typeface="Arial" panose="020B0604020202020204" pitchFamily="34" charset="0"/>
                <a:cs typeface="Arial" panose="020B0604020202020204" pitchFamily="34" charset="0"/>
              </a:rPr>
              <a:t>El análisis de las condiciones de competencia revela que no existe evidencia de que </a:t>
            </a:r>
            <a:r>
              <a:rPr lang="es-PE" sz="1600" smtClean="0">
                <a:latin typeface="Arial" panose="020B0604020202020204" pitchFamily="34" charset="0"/>
                <a:cs typeface="Arial" panose="020B0604020202020204" pitchFamily="34" charset="0"/>
              </a:rPr>
              <a:t>exista actualmente </a:t>
            </a:r>
            <a:r>
              <a:rPr lang="es-PE" sz="1600" dirty="0">
                <a:latin typeface="Arial" panose="020B0604020202020204" pitchFamily="34" charset="0"/>
                <a:cs typeface="Arial" panose="020B0604020202020204" pitchFamily="34" charset="0"/>
              </a:rPr>
              <a:t>competencia efectiva en tarifas entre el TMS y el TMN en la provisión de los Servicios Estándar a la carga en contenedores al interior del TPC.  </a:t>
            </a:r>
            <a:endParaRPr lang="es-PE" sz="1600" dirty="0" smtClean="0">
              <a:latin typeface="Arial" panose="020B0604020202020204" pitchFamily="34" charset="0"/>
              <a:cs typeface="Arial" panose="020B0604020202020204" pitchFamily="34" charset="0"/>
            </a:endParaRPr>
          </a:p>
          <a:p>
            <a:pPr marL="0" lvl="0" indent="0" algn="just">
              <a:buNone/>
            </a:pPr>
            <a:endParaRPr lang="es-PE" sz="1600" dirty="0">
              <a:latin typeface="Arial" panose="020B0604020202020204" pitchFamily="34" charset="0"/>
              <a:cs typeface="Arial" panose="020B0604020202020204" pitchFamily="34" charset="0"/>
            </a:endParaRPr>
          </a:p>
          <a:p>
            <a:pPr algn="just"/>
            <a:r>
              <a:rPr lang="es-PE" sz="1600" dirty="0">
                <a:latin typeface="Arial" panose="020B0604020202020204" pitchFamily="34" charset="0"/>
                <a:cs typeface="Arial" panose="020B0604020202020204" pitchFamily="34" charset="0"/>
              </a:rPr>
              <a:t>El factor de productividad del TMS será equivalente a la suma de la diferencia entre la productividad total de factores de la empresa y la economía, y la diferencia del precio de los insumos utilizados por la economía y la empresa</a:t>
            </a:r>
            <a:r>
              <a:rPr lang="es-PE" sz="1600" dirty="0" smtClean="0">
                <a:latin typeface="Arial" panose="020B0604020202020204" pitchFamily="34" charset="0"/>
                <a:cs typeface="Arial" panose="020B0604020202020204" pitchFamily="34" charset="0"/>
              </a:rPr>
              <a:t>.</a:t>
            </a:r>
          </a:p>
          <a:p>
            <a:pPr algn="just"/>
            <a:endParaRPr lang="es-PE" sz="1600" dirty="0" smtClean="0">
              <a:latin typeface="Arial" panose="020B0604020202020204" pitchFamily="34" charset="0"/>
              <a:cs typeface="Arial" panose="020B0604020202020204" pitchFamily="34" charset="0"/>
            </a:endParaRPr>
          </a:p>
          <a:p>
            <a:pPr lvl="0" algn="just"/>
            <a:r>
              <a:rPr lang="es-PE" sz="1600" dirty="0">
                <a:latin typeface="Arial" panose="020B0604020202020204" pitchFamily="34" charset="0"/>
                <a:cs typeface="Arial" panose="020B0604020202020204" pitchFamily="34" charset="0"/>
              </a:rPr>
              <a:t>El factor de productividad (X) del TMS ascendió a </a:t>
            </a:r>
            <a:r>
              <a:rPr lang="es-PE" sz="1600" b="1" dirty="0">
                <a:latin typeface="Arial" panose="020B0604020202020204" pitchFamily="34" charset="0"/>
                <a:cs typeface="Arial" panose="020B0604020202020204" pitchFamily="34" charset="0"/>
              </a:rPr>
              <a:t>4,14%, </a:t>
            </a:r>
            <a:r>
              <a:rPr lang="es-PE" sz="1600" dirty="0">
                <a:latin typeface="Arial" panose="020B0604020202020204" pitchFamily="34" charset="0"/>
                <a:cs typeface="Arial" panose="020B0604020202020204" pitchFamily="34" charset="0"/>
              </a:rPr>
              <a:t>factor que estaría vigente entre el 18 de agosto de 2015 y el 17 de agosto de 2020, de acuerdo a lo establecido en la Cláusula 8.19 del Contrato de Concesión. </a:t>
            </a:r>
            <a:endParaRPr lang="es-PE" sz="1600" dirty="0" smtClean="0">
              <a:latin typeface="Arial" panose="020B0604020202020204" pitchFamily="34" charset="0"/>
              <a:cs typeface="Arial" panose="020B0604020202020204" pitchFamily="34" charset="0"/>
            </a:endParaRPr>
          </a:p>
          <a:p>
            <a:pPr lvl="0" algn="just"/>
            <a:endParaRPr lang="es-PE" sz="1600" dirty="0">
              <a:latin typeface="Arial" panose="020B0604020202020204" pitchFamily="34" charset="0"/>
              <a:cs typeface="Arial" panose="020B0604020202020204" pitchFamily="34" charset="0"/>
            </a:endParaRPr>
          </a:p>
          <a:p>
            <a:pPr lvl="0" algn="just"/>
            <a:r>
              <a:rPr lang="es-PE" sz="1600" dirty="0" smtClean="0">
                <a:latin typeface="Arial" panose="020B0604020202020204" pitchFamily="34" charset="0"/>
                <a:cs typeface="Arial" panose="020B0604020202020204" pitchFamily="34" charset="0"/>
              </a:rPr>
              <a:t>El </a:t>
            </a:r>
            <a:r>
              <a:rPr lang="es-PE" sz="1600" dirty="0">
                <a:latin typeface="Arial" panose="020B0604020202020204" pitchFamily="34" charset="0"/>
                <a:cs typeface="Arial" panose="020B0604020202020204" pitchFamily="34" charset="0"/>
              </a:rPr>
              <a:t>promedio ponderado de la variación de tarifas, no podrá superar anualmente (durante el periodo 2015-2020) la diferencia de la inflación (RPI) y el factor de productividad calculado (X).</a:t>
            </a:r>
          </a:p>
          <a:p>
            <a:pPr algn="just"/>
            <a:endParaRPr lang="es-P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4645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CuadroTexto"/>
          <p:cNvSpPr txBox="1"/>
          <p:nvPr/>
        </p:nvSpPr>
        <p:spPr>
          <a:xfrm>
            <a:off x="3159989" y="2237522"/>
            <a:ext cx="5766963" cy="1815882"/>
          </a:xfrm>
          <a:prstGeom prst="rect">
            <a:avLst/>
          </a:prstGeom>
          <a:noFill/>
        </p:spPr>
        <p:txBody>
          <a:bodyPr wrap="none" rtlCol="0">
            <a:spAutoFit/>
          </a:bodyPr>
          <a:lstStyle/>
          <a:p>
            <a:pPr algn="r"/>
            <a:r>
              <a:rPr lang="es-PE" sz="2800" b="1" dirty="0" smtClean="0">
                <a:solidFill>
                  <a:schemeClr val="tx1">
                    <a:lumMod val="65000"/>
                    <a:lumOff val="35000"/>
                  </a:schemeClr>
                </a:solidFill>
                <a:latin typeface="Arial" pitchFamily="34" charset="0"/>
                <a:cs typeface="Arial" pitchFamily="34" charset="0"/>
              </a:rPr>
              <a:t>Revisión Tarifaria </a:t>
            </a:r>
          </a:p>
          <a:p>
            <a:pPr algn="r"/>
            <a:r>
              <a:rPr lang="es-PE" sz="2800" b="1" dirty="0" smtClean="0">
                <a:solidFill>
                  <a:schemeClr val="tx1">
                    <a:lumMod val="65000"/>
                    <a:lumOff val="35000"/>
                  </a:schemeClr>
                </a:solidFill>
                <a:latin typeface="Arial" pitchFamily="34" charset="0"/>
                <a:cs typeface="Arial" pitchFamily="34" charset="0"/>
              </a:rPr>
              <a:t>del Terminal Muelle Sur </a:t>
            </a:r>
          </a:p>
          <a:p>
            <a:pPr algn="r"/>
            <a:r>
              <a:rPr lang="es-PE" sz="2800" b="1" dirty="0" smtClean="0">
                <a:solidFill>
                  <a:schemeClr val="tx1">
                    <a:lumMod val="65000"/>
                    <a:lumOff val="35000"/>
                  </a:schemeClr>
                </a:solidFill>
                <a:latin typeface="Arial" pitchFamily="34" charset="0"/>
                <a:cs typeface="Arial" pitchFamily="34" charset="0"/>
              </a:rPr>
              <a:t>del Terminal Portuario del Callao</a:t>
            </a:r>
          </a:p>
          <a:p>
            <a:pPr algn="r"/>
            <a:r>
              <a:rPr lang="es-PE" sz="2800" b="1" dirty="0" smtClean="0">
                <a:solidFill>
                  <a:schemeClr val="tx1">
                    <a:lumMod val="65000"/>
                    <a:lumOff val="35000"/>
                  </a:schemeClr>
                </a:solidFill>
                <a:latin typeface="Arial" pitchFamily="34" charset="0"/>
                <a:cs typeface="Arial" pitchFamily="34" charset="0"/>
              </a:rPr>
              <a:t>2015-2020</a:t>
            </a:r>
            <a:endParaRPr lang="es-PE" sz="2800" b="1" dirty="0">
              <a:solidFill>
                <a:schemeClr val="tx1">
                  <a:lumMod val="65000"/>
                  <a:lumOff val="35000"/>
                </a:schemeClr>
              </a:solidFill>
              <a:latin typeface="Arial" pitchFamily="34" charset="0"/>
              <a:cs typeface="Arial" pitchFamily="34" charset="0"/>
            </a:endParaRPr>
          </a:p>
        </p:txBody>
      </p:sp>
      <p:sp>
        <p:nvSpPr>
          <p:cNvPr id="7" name="6 CuadroTexto"/>
          <p:cNvSpPr txBox="1"/>
          <p:nvPr/>
        </p:nvSpPr>
        <p:spPr>
          <a:xfrm>
            <a:off x="3817861" y="4126572"/>
            <a:ext cx="5109091" cy="369332"/>
          </a:xfrm>
          <a:prstGeom prst="rect">
            <a:avLst/>
          </a:prstGeom>
          <a:noFill/>
        </p:spPr>
        <p:txBody>
          <a:bodyPr wrap="none" rtlCol="0">
            <a:spAutoFit/>
          </a:bodyPr>
          <a:lstStyle/>
          <a:p>
            <a:pPr algn="r"/>
            <a:r>
              <a:rPr lang="es-PE" sz="1800" dirty="0" smtClean="0">
                <a:solidFill>
                  <a:schemeClr val="bg1">
                    <a:lumMod val="50000"/>
                  </a:schemeClr>
                </a:solidFill>
                <a:latin typeface="Arial" pitchFamily="34" charset="0"/>
                <a:cs typeface="Arial" pitchFamily="34" charset="0"/>
              </a:rPr>
              <a:t>Gerencia de Regulación y Estudios Económicos</a:t>
            </a:r>
            <a:endParaRPr lang="es-PE" sz="18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919081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CuadroTexto"/>
          <p:cNvSpPr txBox="1"/>
          <p:nvPr/>
        </p:nvSpPr>
        <p:spPr>
          <a:xfrm>
            <a:off x="576288" y="2088282"/>
            <a:ext cx="184731" cy="369332"/>
          </a:xfrm>
          <a:prstGeom prst="rect">
            <a:avLst/>
          </a:prstGeom>
          <a:noFill/>
        </p:spPr>
        <p:txBody>
          <a:bodyPr wrap="none" rtlCol="0">
            <a:spAutoFit/>
          </a:bodyPr>
          <a:lstStyle/>
          <a:p>
            <a:endParaRPr lang="es-PE" sz="1800" b="1" i="1" dirty="0">
              <a:solidFill>
                <a:schemeClr val="tx1">
                  <a:lumMod val="65000"/>
                  <a:lumOff val="35000"/>
                </a:schemeClr>
              </a:solidFill>
              <a:latin typeface="Arial" pitchFamily="34" charset="0"/>
              <a:cs typeface="Arial" pitchFamily="34" charset="0"/>
            </a:endParaRPr>
          </a:p>
        </p:txBody>
      </p:sp>
      <p:sp>
        <p:nvSpPr>
          <p:cNvPr id="5" name="4 CuadroTexto"/>
          <p:cNvSpPr txBox="1"/>
          <p:nvPr/>
        </p:nvSpPr>
        <p:spPr>
          <a:xfrm>
            <a:off x="1440384"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Procedimiento de Revisión Tarifaria</a:t>
            </a:r>
            <a:endParaRPr lang="es-PE" sz="2400" b="1" dirty="0">
              <a:solidFill>
                <a:schemeClr val="bg1"/>
              </a:solidFill>
              <a:latin typeface="Arial" pitchFamily="34" charset="0"/>
              <a:cs typeface="Arial" pitchFamily="34" charset="0"/>
            </a:endParaRPr>
          </a:p>
        </p:txBody>
      </p:sp>
      <p:graphicFrame>
        <p:nvGraphicFramePr>
          <p:cNvPr id="10" name="Marcador de contenido 9"/>
          <p:cNvGraphicFramePr>
            <a:graphicFrameLocks noGrp="1"/>
          </p:cNvGraphicFramePr>
          <p:nvPr>
            <p:ph idx="1"/>
            <p:extLst>
              <p:ext uri="{D42A27DB-BD31-4B8C-83A1-F6EECF244321}">
                <p14:modId xmlns:p14="http://schemas.microsoft.com/office/powerpoint/2010/main" val="3610726600"/>
              </p:ext>
            </p:extLst>
          </p:nvPr>
        </p:nvGraphicFramePr>
        <p:xfrm>
          <a:off x="637942" y="1925320"/>
          <a:ext cx="8064896" cy="27318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lecha abajo 1"/>
          <p:cNvSpPr/>
          <p:nvPr/>
        </p:nvSpPr>
        <p:spPr>
          <a:xfrm rot="10800000">
            <a:off x="5472831" y="4752578"/>
            <a:ext cx="433568" cy="664339"/>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PE"/>
          </a:p>
        </p:txBody>
      </p:sp>
      <p:sp>
        <p:nvSpPr>
          <p:cNvPr id="8" name="2 CuadroTexto"/>
          <p:cNvSpPr txBox="1"/>
          <p:nvPr/>
        </p:nvSpPr>
        <p:spPr>
          <a:xfrm>
            <a:off x="4713224" y="5540309"/>
            <a:ext cx="1952779" cy="584775"/>
          </a:xfrm>
          <a:prstGeom prst="rect">
            <a:avLst/>
          </a:prstGeom>
          <a:noFill/>
        </p:spPr>
        <p:txBody>
          <a:bodyPr wrap="none" rtlCol="0">
            <a:spAutoFit/>
          </a:bodyPr>
          <a:lstStyle/>
          <a:p>
            <a:r>
              <a:rPr lang="es-PE" sz="1600" b="1" dirty="0" smtClean="0">
                <a:latin typeface="Arial" panose="020B0604020202020204" pitchFamily="34" charset="0"/>
                <a:cs typeface="Arial" panose="020B0604020202020204" pitchFamily="34" charset="0"/>
              </a:rPr>
              <a:t>Situación actual </a:t>
            </a:r>
          </a:p>
          <a:p>
            <a:r>
              <a:rPr lang="es-PE" sz="1600" b="1" dirty="0" smtClean="0">
                <a:latin typeface="Arial" panose="020B0604020202020204" pitchFamily="34" charset="0"/>
                <a:cs typeface="Arial" panose="020B0604020202020204" pitchFamily="34" charset="0"/>
              </a:rPr>
              <a:t>del procedimiento</a:t>
            </a:r>
            <a:endParaRPr lang="es-PE"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674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Antecedentes</a:t>
            </a:r>
            <a:endParaRPr lang="es-PE" sz="2400" b="1" dirty="0">
              <a:solidFill>
                <a:schemeClr val="bg1"/>
              </a:solidFill>
              <a:latin typeface="Arial" pitchFamily="34" charset="0"/>
              <a:cs typeface="Arial" pitchFamily="34" charset="0"/>
            </a:endParaRPr>
          </a:p>
        </p:txBody>
      </p:sp>
      <p:sp>
        <p:nvSpPr>
          <p:cNvPr id="11" name="Marcador de contenido 10"/>
          <p:cNvSpPr>
            <a:spLocks noGrp="1"/>
          </p:cNvSpPr>
          <p:nvPr>
            <p:ph idx="1"/>
          </p:nvPr>
        </p:nvSpPr>
        <p:spPr>
          <a:xfrm>
            <a:off x="468075" y="2088282"/>
            <a:ext cx="8425340" cy="4344192"/>
          </a:xfrm>
        </p:spPr>
        <p:txBody>
          <a:bodyPr>
            <a:normAutofit fontScale="92500" lnSpcReduction="10000"/>
          </a:bodyPr>
          <a:lstStyle/>
          <a:p>
            <a:pPr algn="just">
              <a:lnSpc>
                <a:spcPct val="150000"/>
              </a:lnSpc>
              <a:buFont typeface="Wingdings" panose="05000000000000000000" pitchFamily="2" charset="2"/>
              <a:buChar char="Ø"/>
            </a:pPr>
            <a:r>
              <a:rPr lang="es-PE" sz="1600" dirty="0" smtClean="0">
                <a:latin typeface="Arial" panose="020B0604020202020204" pitchFamily="34" charset="0"/>
                <a:cs typeface="Arial" panose="020B0604020202020204" pitchFamily="34" charset="0"/>
              </a:rPr>
              <a:t>Mediante la Resolución N° 040-2014-CD-OSITRAN (5 de setiembre del 2014) se dispuso el inicio de la revisión tarifaria en el Terminal Muelle Sur</a:t>
            </a:r>
          </a:p>
          <a:p>
            <a:pPr algn="just">
              <a:lnSpc>
                <a:spcPct val="150000"/>
              </a:lnSpc>
              <a:buFont typeface="Wingdings" panose="05000000000000000000" pitchFamily="2" charset="2"/>
              <a:buChar char="Ø"/>
            </a:pPr>
            <a:r>
              <a:rPr lang="es-PE" sz="1600" dirty="0" smtClean="0">
                <a:latin typeface="Arial" panose="020B0604020202020204" pitchFamily="34" charset="0"/>
                <a:cs typeface="Arial" panose="020B0604020202020204" pitchFamily="34" charset="0"/>
              </a:rPr>
              <a:t>El 9 de diciembre del 2014 el Concesionario remitió su propuesta tarifaria</a:t>
            </a:r>
          </a:p>
          <a:p>
            <a:pPr algn="just">
              <a:lnSpc>
                <a:spcPct val="150000"/>
              </a:lnSpc>
              <a:buFont typeface="Wingdings" panose="05000000000000000000" pitchFamily="2" charset="2"/>
              <a:buChar char="Ø"/>
            </a:pPr>
            <a:r>
              <a:rPr lang="es-PE" sz="1600" dirty="0" smtClean="0">
                <a:latin typeface="Arial" panose="020B0604020202020204" pitchFamily="34" charset="0"/>
                <a:cs typeface="Arial" panose="020B0604020202020204" pitchFamily="34" charset="0"/>
              </a:rPr>
              <a:t>Mediante </a:t>
            </a:r>
            <a:r>
              <a:rPr lang="es-PE" sz="1600" dirty="0">
                <a:latin typeface="Arial" panose="020B0604020202020204" pitchFamily="34" charset="0"/>
                <a:cs typeface="Arial" panose="020B0604020202020204" pitchFamily="34" charset="0"/>
              </a:rPr>
              <a:t>Resolución N° 019-2015-CD-OSITRAN se dispuso la publicación de la Propuesta Tarifaria de OSITRAN</a:t>
            </a:r>
            <a:r>
              <a:rPr lang="es-PE" sz="1600" dirty="0" smtClean="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s-PE" sz="1600" dirty="0" smtClean="0">
                <a:latin typeface="Arial" panose="020B0604020202020204" pitchFamily="34" charset="0"/>
                <a:cs typeface="Arial" panose="020B0604020202020204" pitchFamily="34" charset="0"/>
              </a:rPr>
              <a:t>La Audiencia Pública se realizó el </a:t>
            </a:r>
            <a:r>
              <a:rPr lang="es-PE" sz="1600" dirty="0">
                <a:latin typeface="Arial" panose="020B0604020202020204" pitchFamily="34" charset="0"/>
                <a:cs typeface="Arial" panose="020B0604020202020204" pitchFamily="34" charset="0"/>
              </a:rPr>
              <a:t>27 de mayo de </a:t>
            </a:r>
            <a:r>
              <a:rPr lang="es-PE" sz="1600" dirty="0" smtClean="0">
                <a:latin typeface="Arial" panose="020B0604020202020204" pitchFamily="34" charset="0"/>
                <a:cs typeface="Arial" panose="020B0604020202020204" pitchFamily="34" charset="0"/>
              </a:rPr>
              <a:t>2015.</a:t>
            </a:r>
          </a:p>
          <a:p>
            <a:pPr algn="just">
              <a:lnSpc>
                <a:spcPct val="150000"/>
              </a:lnSpc>
              <a:buFont typeface="Wingdings" panose="05000000000000000000" pitchFamily="2" charset="2"/>
              <a:buChar char="Ø"/>
            </a:pPr>
            <a:r>
              <a:rPr lang="es-PE" sz="1600" dirty="0">
                <a:latin typeface="Arial" panose="020B0604020202020204" pitchFamily="34" charset="0"/>
                <a:cs typeface="Arial" panose="020B0604020202020204" pitchFamily="34" charset="0"/>
              </a:rPr>
              <a:t>El 03 de junio de 2015, DP World presentó sus </a:t>
            </a:r>
            <a:r>
              <a:rPr lang="es-PE" sz="1600" dirty="0" smtClean="0">
                <a:latin typeface="Arial" panose="020B0604020202020204" pitchFamily="34" charset="0"/>
                <a:cs typeface="Arial" panose="020B0604020202020204" pitchFamily="34" charset="0"/>
              </a:rPr>
              <a:t>comentarios.</a:t>
            </a:r>
          </a:p>
          <a:p>
            <a:pPr algn="just">
              <a:lnSpc>
                <a:spcPct val="150000"/>
              </a:lnSpc>
              <a:buFont typeface="Wingdings" panose="05000000000000000000" pitchFamily="2" charset="2"/>
              <a:buChar char="Ø"/>
            </a:pPr>
            <a:r>
              <a:rPr lang="es-PE" sz="1600" dirty="0" smtClean="0">
                <a:latin typeface="Arial" panose="020B0604020202020204" pitchFamily="34" charset="0"/>
                <a:cs typeface="Arial" panose="020B0604020202020204" pitchFamily="34" charset="0"/>
              </a:rPr>
              <a:t>El </a:t>
            </a:r>
            <a:r>
              <a:rPr lang="es-PE" sz="1600" dirty="0">
                <a:latin typeface="Arial" panose="020B0604020202020204" pitchFamily="34" charset="0"/>
                <a:cs typeface="Arial" panose="020B0604020202020204" pitchFamily="34" charset="0"/>
              </a:rPr>
              <a:t>Consejo Directivo dispuso </a:t>
            </a:r>
            <a:r>
              <a:rPr lang="es-PE" sz="1600" dirty="0" smtClean="0">
                <a:latin typeface="Arial" panose="020B0604020202020204" pitchFamily="34" charset="0"/>
                <a:cs typeface="Arial" panose="020B0604020202020204" pitchFamily="34" charset="0"/>
              </a:rPr>
              <a:t>citar a DP World a </a:t>
            </a:r>
            <a:r>
              <a:rPr lang="es-PE" sz="1600" dirty="0">
                <a:latin typeface="Arial" panose="020B0604020202020204" pitchFamily="34" charset="0"/>
                <a:cs typeface="Arial" panose="020B0604020202020204" pitchFamily="34" charset="0"/>
              </a:rPr>
              <a:t>fin que hagan uso de la palabra en su próxima sesión programada para el 14 de julio de </a:t>
            </a:r>
            <a:r>
              <a:rPr lang="es-PE" sz="1600" dirty="0" smtClean="0">
                <a:latin typeface="Arial" panose="020B0604020202020204" pitchFamily="34" charset="0"/>
                <a:cs typeface="Arial" panose="020B0604020202020204" pitchFamily="34" charset="0"/>
              </a:rPr>
              <a:t>2015.</a:t>
            </a:r>
          </a:p>
          <a:p>
            <a:pPr algn="just">
              <a:lnSpc>
                <a:spcPct val="150000"/>
              </a:lnSpc>
              <a:buFont typeface="Wingdings" panose="05000000000000000000" pitchFamily="2" charset="2"/>
              <a:buChar char="Ø"/>
            </a:pPr>
            <a:r>
              <a:rPr lang="es-PE" sz="1600" dirty="0" smtClean="0">
                <a:latin typeface="Arial" panose="020B0604020202020204" pitchFamily="34" charset="0"/>
                <a:cs typeface="Arial" panose="020B0604020202020204" pitchFamily="34" charset="0"/>
              </a:rPr>
              <a:t>Mediante Nota N° 052-SCD-OSITRAN, el Consejo Directivo solicitó a la Gerencia de Regulación y Estudios Económicos que realice Actuaciones Complementarias al Informe de Revisión Tarifaria.</a:t>
            </a:r>
          </a:p>
        </p:txBody>
      </p:sp>
      <p:sp>
        <p:nvSpPr>
          <p:cNvPr id="12" name="2 CuadroTexto"/>
          <p:cNvSpPr txBox="1"/>
          <p:nvPr/>
        </p:nvSpPr>
        <p:spPr>
          <a:xfrm>
            <a:off x="491129" y="1512218"/>
            <a:ext cx="3031599" cy="369332"/>
          </a:xfrm>
          <a:prstGeom prst="rect">
            <a:avLst/>
          </a:prstGeom>
          <a:noFill/>
        </p:spPr>
        <p:txBody>
          <a:bodyPr wrap="none" rtlCol="0">
            <a:spAutoFit/>
          </a:bodyPr>
          <a:lstStyle/>
          <a:p>
            <a:r>
              <a:rPr lang="es-PE" sz="1800" b="1" dirty="0" smtClean="0">
                <a:latin typeface="Arial" panose="020B0604020202020204" pitchFamily="34" charset="0"/>
                <a:cs typeface="Arial" panose="020B0604020202020204" pitchFamily="34" charset="0"/>
              </a:rPr>
              <a:t>Principales antecedentes:</a:t>
            </a:r>
            <a:endParaRPr lang="es-PE"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7978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Marco Legal</a:t>
            </a:r>
            <a:endParaRPr lang="es-PE" sz="2400" b="1" dirty="0">
              <a:solidFill>
                <a:schemeClr val="bg1"/>
              </a:solidFill>
              <a:latin typeface="Arial" pitchFamily="34" charset="0"/>
              <a:cs typeface="Arial" pitchFamily="34" charset="0"/>
            </a:endParaRPr>
          </a:p>
        </p:txBody>
      </p:sp>
      <p:sp>
        <p:nvSpPr>
          <p:cNvPr id="11" name="Marcador de contenido 10"/>
          <p:cNvSpPr>
            <a:spLocks noGrp="1"/>
          </p:cNvSpPr>
          <p:nvPr>
            <p:ph idx="1"/>
          </p:nvPr>
        </p:nvSpPr>
        <p:spPr/>
        <p:txBody>
          <a:bodyPr>
            <a:normAutofit/>
          </a:bodyPr>
          <a:lstStyle/>
          <a:p>
            <a:pPr marL="0" indent="0">
              <a:buNone/>
            </a:pPr>
            <a:r>
              <a:rPr lang="es-PE" sz="1600" dirty="0" smtClean="0">
                <a:latin typeface="Arial" panose="020B0604020202020204" pitchFamily="34" charset="0"/>
                <a:cs typeface="Arial" panose="020B0604020202020204" pitchFamily="34" charset="0"/>
              </a:rPr>
              <a:t>Con respecto al inicio de revisión tarifaria, la cláusula 8.19 del Contrato de Concesión establece lo siguiente:</a:t>
            </a:r>
          </a:p>
          <a:p>
            <a:pPr marL="0" indent="0">
              <a:buNone/>
            </a:pPr>
            <a:endParaRPr lang="es-PE" sz="1600" dirty="0">
              <a:latin typeface="Arial" panose="020B0604020202020204" pitchFamily="34" charset="0"/>
              <a:cs typeface="Arial" panose="020B0604020202020204" pitchFamily="34" charset="0"/>
            </a:endParaRPr>
          </a:p>
          <a:p>
            <a:pPr marL="536575" indent="-536575" algn="just">
              <a:buNone/>
              <a:tabLst>
                <a:tab pos="7269163" algn="l"/>
              </a:tabLst>
            </a:pPr>
            <a:r>
              <a:rPr lang="es-PE" sz="1400" i="1" dirty="0" smtClean="0">
                <a:latin typeface="Arial" panose="020B0604020202020204" pitchFamily="34" charset="0"/>
                <a:cs typeface="Arial" panose="020B0604020202020204" pitchFamily="34" charset="0"/>
              </a:rPr>
              <a:t>“8.19. A partir del quinto año contado desde el inicio de la Explotación con dos Amarraderos, el REGULADOR realizará la primera revisión de las Tarifas de los Servicios Estándar en función a la Nave y en función a la carga aplicando el mecanismo regulatorio conocido como "RPI- X”, establecido en el Reglamento General de Tarifas de OSITRAN”</a:t>
            </a:r>
            <a:endParaRPr lang="es-PE" sz="1400" i="1" dirty="0">
              <a:latin typeface="Arial" panose="020B0604020202020204" pitchFamily="34" charset="0"/>
              <a:cs typeface="Arial" panose="020B0604020202020204" pitchFamily="34" charset="0"/>
            </a:endParaRPr>
          </a:p>
        </p:txBody>
      </p:sp>
      <p:graphicFrame>
        <p:nvGraphicFramePr>
          <p:cNvPr id="6" name="Diagrama 5"/>
          <p:cNvGraphicFramePr/>
          <p:nvPr>
            <p:extLst>
              <p:ext uri="{D42A27DB-BD31-4B8C-83A1-F6EECF244321}">
                <p14:modId xmlns:p14="http://schemas.microsoft.com/office/powerpoint/2010/main" val="2155951667"/>
              </p:ext>
            </p:extLst>
          </p:nvPr>
        </p:nvGraphicFramePr>
        <p:xfrm>
          <a:off x="864320" y="3600450"/>
          <a:ext cx="7632848" cy="33004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0348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Regulación por incentivos</a:t>
            </a:r>
            <a:endParaRPr lang="es-PE" sz="2400" b="1" dirty="0">
              <a:solidFill>
                <a:schemeClr val="bg1"/>
              </a:solidFill>
              <a:latin typeface="Arial" pitchFamily="34" charset="0"/>
              <a:cs typeface="Arial" pitchFamily="34" charset="0"/>
            </a:endParaRPr>
          </a:p>
        </p:txBody>
      </p:sp>
      <p:grpSp>
        <p:nvGrpSpPr>
          <p:cNvPr id="36" name="Grupo 35"/>
          <p:cNvGrpSpPr/>
          <p:nvPr/>
        </p:nvGrpSpPr>
        <p:grpSpPr>
          <a:xfrm>
            <a:off x="1152352" y="1224186"/>
            <a:ext cx="3602547" cy="5034961"/>
            <a:chOff x="2307187" y="744708"/>
            <a:chExt cx="3602547" cy="5034961"/>
          </a:xfrm>
        </p:grpSpPr>
        <p:sp>
          <p:nvSpPr>
            <p:cNvPr id="2" name="Rectángulo 1"/>
            <p:cNvSpPr/>
            <p:nvPr/>
          </p:nvSpPr>
          <p:spPr>
            <a:xfrm>
              <a:off x="2307187" y="1455797"/>
              <a:ext cx="720000" cy="4320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PE" sz="1400" baseline="-25000" dirty="0">
                <a:latin typeface="Arial" panose="020B0604020202020204" pitchFamily="34" charset="0"/>
                <a:cs typeface="Arial" panose="020B0604020202020204" pitchFamily="34" charset="0"/>
              </a:endParaRPr>
            </a:p>
          </p:txBody>
        </p:sp>
        <p:sp>
          <p:nvSpPr>
            <p:cNvPr id="21" name="Rectángulo 20"/>
            <p:cNvSpPr/>
            <p:nvPr/>
          </p:nvSpPr>
          <p:spPr>
            <a:xfrm>
              <a:off x="3024640" y="2179669"/>
              <a:ext cx="720000" cy="3600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PE"/>
            </a:p>
          </p:txBody>
        </p:sp>
        <p:sp>
          <p:nvSpPr>
            <p:cNvPr id="22" name="Rectángulo 21"/>
            <p:cNvSpPr/>
            <p:nvPr/>
          </p:nvSpPr>
          <p:spPr>
            <a:xfrm>
              <a:off x="5187187" y="4335797"/>
              <a:ext cx="720000" cy="1440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PE"/>
            </a:p>
          </p:txBody>
        </p:sp>
        <p:sp>
          <p:nvSpPr>
            <p:cNvPr id="23" name="Rectángulo 22"/>
            <p:cNvSpPr/>
            <p:nvPr/>
          </p:nvSpPr>
          <p:spPr>
            <a:xfrm>
              <a:off x="4467187" y="3615797"/>
              <a:ext cx="720000" cy="2160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PE"/>
            </a:p>
          </p:txBody>
        </p:sp>
        <p:sp>
          <p:nvSpPr>
            <p:cNvPr id="24" name="Rectángulo 23"/>
            <p:cNvSpPr/>
            <p:nvPr/>
          </p:nvSpPr>
          <p:spPr>
            <a:xfrm>
              <a:off x="3747187" y="2895797"/>
              <a:ext cx="720000" cy="2880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PE"/>
            </a:p>
          </p:txBody>
        </p:sp>
        <p:sp>
          <p:nvSpPr>
            <p:cNvPr id="27" name="Arco 26"/>
            <p:cNvSpPr/>
            <p:nvPr/>
          </p:nvSpPr>
          <p:spPr>
            <a:xfrm rot="10800000">
              <a:off x="2309291" y="744708"/>
              <a:ext cx="1440000" cy="1440000"/>
            </a:xfrm>
            <a:prstGeom prst="arc">
              <a:avLst/>
            </a:prstGeom>
            <a:solidFill>
              <a:srgbClr val="00B050"/>
            </a:solidFill>
            <a:ln w="28575">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32" name="Arco 31"/>
            <p:cNvSpPr/>
            <p:nvPr/>
          </p:nvSpPr>
          <p:spPr>
            <a:xfrm rot="10800000">
              <a:off x="3036045" y="1481361"/>
              <a:ext cx="1440000" cy="1440000"/>
            </a:xfrm>
            <a:prstGeom prst="arc">
              <a:avLst/>
            </a:prstGeom>
            <a:solidFill>
              <a:srgbClr val="00B050"/>
            </a:solidFill>
            <a:ln w="28575">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33" name="Arco 32"/>
            <p:cNvSpPr/>
            <p:nvPr/>
          </p:nvSpPr>
          <p:spPr>
            <a:xfrm rot="10800000">
              <a:off x="3751394" y="2186643"/>
              <a:ext cx="1440000" cy="1440000"/>
            </a:xfrm>
            <a:prstGeom prst="arc">
              <a:avLst/>
            </a:prstGeom>
            <a:solidFill>
              <a:srgbClr val="00B050"/>
            </a:solidFill>
            <a:ln w="28575">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34" name="Arco 33"/>
            <p:cNvSpPr/>
            <p:nvPr/>
          </p:nvSpPr>
          <p:spPr>
            <a:xfrm rot="10800000">
              <a:off x="4469734" y="2891925"/>
              <a:ext cx="1440000" cy="1440000"/>
            </a:xfrm>
            <a:prstGeom prst="arc">
              <a:avLst/>
            </a:prstGeom>
            <a:solidFill>
              <a:srgbClr val="00B050"/>
            </a:solidFill>
            <a:ln w="28575">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grpSp>
      <p:grpSp>
        <p:nvGrpSpPr>
          <p:cNvPr id="65" name="Grupo 64"/>
          <p:cNvGrpSpPr/>
          <p:nvPr/>
        </p:nvGrpSpPr>
        <p:grpSpPr>
          <a:xfrm>
            <a:off x="1119623" y="1935275"/>
            <a:ext cx="4704252" cy="4966995"/>
            <a:chOff x="1119623" y="1935275"/>
            <a:chExt cx="4704252" cy="4966995"/>
          </a:xfrm>
        </p:grpSpPr>
        <p:cxnSp>
          <p:nvCxnSpPr>
            <p:cNvPr id="38" name="Conector recto de flecha 37"/>
            <p:cNvCxnSpPr/>
            <p:nvPr/>
          </p:nvCxnSpPr>
          <p:spPr>
            <a:xfrm>
              <a:off x="2016448" y="2232298"/>
              <a:ext cx="2520280"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ector recto de flecha 38"/>
            <p:cNvCxnSpPr/>
            <p:nvPr/>
          </p:nvCxnSpPr>
          <p:spPr>
            <a:xfrm flipV="1">
              <a:off x="2596558" y="2232298"/>
              <a:ext cx="1940170" cy="792088"/>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ector recto de flecha 41"/>
            <p:cNvCxnSpPr/>
            <p:nvPr/>
          </p:nvCxnSpPr>
          <p:spPr>
            <a:xfrm flipV="1">
              <a:off x="3321210" y="2232298"/>
              <a:ext cx="1215518" cy="144016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5" name="CuadroTexto 44"/>
            <p:cNvSpPr txBox="1"/>
            <p:nvPr/>
          </p:nvSpPr>
          <p:spPr>
            <a:xfrm>
              <a:off x="4536728" y="1935275"/>
              <a:ext cx="1287147" cy="677108"/>
            </a:xfrm>
            <a:prstGeom prst="rect">
              <a:avLst/>
            </a:prstGeom>
            <a:noFill/>
          </p:spPr>
          <p:txBody>
            <a:bodyPr wrap="none" rtlCol="0">
              <a:spAutoFit/>
            </a:bodyPr>
            <a:lstStyle/>
            <a:p>
              <a:r>
                <a:rPr lang="es-PE" b="1" dirty="0" smtClean="0"/>
                <a:t>Reducción </a:t>
              </a:r>
            </a:p>
            <a:p>
              <a:r>
                <a:rPr lang="es-PE" b="1" dirty="0" smtClean="0"/>
                <a:t>de Costos</a:t>
              </a:r>
              <a:endParaRPr lang="es-PE" b="1" dirty="0"/>
            </a:p>
          </p:txBody>
        </p:sp>
        <p:cxnSp>
          <p:nvCxnSpPr>
            <p:cNvPr id="46" name="Conector recto de flecha 45"/>
            <p:cNvCxnSpPr>
              <a:stCxn id="23" idx="0"/>
              <a:endCxn id="45" idx="1"/>
            </p:cNvCxnSpPr>
            <p:nvPr/>
          </p:nvCxnSpPr>
          <p:spPr>
            <a:xfrm flipV="1">
              <a:off x="3672352" y="2273829"/>
              <a:ext cx="864376" cy="182144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0" name="Cerrar llave 49"/>
            <p:cNvSpPr/>
            <p:nvPr/>
          </p:nvSpPr>
          <p:spPr>
            <a:xfrm rot="5400000">
              <a:off x="1318009" y="6056889"/>
              <a:ext cx="323228" cy="7200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PE"/>
            </a:p>
          </p:txBody>
        </p:sp>
        <p:sp>
          <p:nvSpPr>
            <p:cNvPr id="51" name="Cerrar llave 50"/>
            <p:cNvSpPr/>
            <p:nvPr/>
          </p:nvSpPr>
          <p:spPr>
            <a:xfrm rot="5400000">
              <a:off x="2079595" y="6056889"/>
              <a:ext cx="323228" cy="7200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PE"/>
            </a:p>
          </p:txBody>
        </p:sp>
        <p:sp>
          <p:nvSpPr>
            <p:cNvPr id="52" name="Cerrar llave 51"/>
            <p:cNvSpPr/>
            <p:nvPr/>
          </p:nvSpPr>
          <p:spPr>
            <a:xfrm rot="5400000">
              <a:off x="2818373" y="6051878"/>
              <a:ext cx="323228" cy="7200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PE"/>
            </a:p>
          </p:txBody>
        </p:sp>
        <p:sp>
          <p:nvSpPr>
            <p:cNvPr id="53" name="Cerrar llave 52"/>
            <p:cNvSpPr/>
            <p:nvPr/>
          </p:nvSpPr>
          <p:spPr>
            <a:xfrm rot="5400000">
              <a:off x="3529516" y="6051878"/>
              <a:ext cx="323228" cy="7200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PE"/>
            </a:p>
          </p:txBody>
        </p:sp>
        <p:sp>
          <p:nvSpPr>
            <p:cNvPr id="54" name="Cerrar llave 53"/>
            <p:cNvSpPr/>
            <p:nvPr/>
          </p:nvSpPr>
          <p:spPr>
            <a:xfrm rot="5400000">
              <a:off x="4240659" y="6086593"/>
              <a:ext cx="323228" cy="7200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PE"/>
            </a:p>
          </p:txBody>
        </p:sp>
        <p:sp>
          <p:nvSpPr>
            <p:cNvPr id="55" name="CuadroTexto 54"/>
            <p:cNvSpPr txBox="1"/>
            <p:nvPr/>
          </p:nvSpPr>
          <p:spPr>
            <a:xfrm>
              <a:off x="1182105" y="6636136"/>
              <a:ext cx="595035" cy="261610"/>
            </a:xfrm>
            <a:prstGeom prst="rect">
              <a:avLst/>
            </a:prstGeom>
            <a:noFill/>
          </p:spPr>
          <p:txBody>
            <a:bodyPr wrap="square" rtlCol="0">
              <a:spAutoFit/>
            </a:bodyPr>
            <a:lstStyle/>
            <a:p>
              <a:r>
                <a:rPr lang="es-PE" sz="1100" b="1" dirty="0" smtClean="0"/>
                <a:t>5 años</a:t>
              </a:r>
              <a:endParaRPr lang="es-PE" sz="1100" b="1" dirty="0"/>
            </a:p>
          </p:txBody>
        </p:sp>
        <p:sp>
          <p:nvSpPr>
            <p:cNvPr id="56" name="CuadroTexto 55"/>
            <p:cNvSpPr txBox="1"/>
            <p:nvPr/>
          </p:nvSpPr>
          <p:spPr>
            <a:xfrm>
              <a:off x="1943691" y="6636136"/>
              <a:ext cx="595035" cy="261610"/>
            </a:xfrm>
            <a:prstGeom prst="rect">
              <a:avLst/>
            </a:prstGeom>
            <a:noFill/>
          </p:spPr>
          <p:txBody>
            <a:bodyPr wrap="square" rtlCol="0">
              <a:spAutoFit/>
            </a:bodyPr>
            <a:lstStyle/>
            <a:p>
              <a:r>
                <a:rPr lang="es-PE" sz="1100" b="1" dirty="0" smtClean="0"/>
                <a:t>5 años</a:t>
              </a:r>
              <a:endParaRPr lang="es-PE" sz="1100" b="1" dirty="0"/>
            </a:p>
          </p:txBody>
        </p:sp>
        <p:sp>
          <p:nvSpPr>
            <p:cNvPr id="57" name="CuadroTexto 56"/>
            <p:cNvSpPr txBox="1"/>
            <p:nvPr/>
          </p:nvSpPr>
          <p:spPr>
            <a:xfrm>
              <a:off x="2681553" y="6636136"/>
              <a:ext cx="595035" cy="261610"/>
            </a:xfrm>
            <a:prstGeom prst="rect">
              <a:avLst/>
            </a:prstGeom>
            <a:noFill/>
          </p:spPr>
          <p:txBody>
            <a:bodyPr wrap="square" rtlCol="0">
              <a:spAutoFit/>
            </a:bodyPr>
            <a:lstStyle/>
            <a:p>
              <a:r>
                <a:rPr lang="es-PE" sz="1100" b="1" dirty="0" smtClean="0"/>
                <a:t>5 años</a:t>
              </a:r>
              <a:endParaRPr lang="es-PE" sz="1100" b="1" dirty="0"/>
            </a:p>
          </p:txBody>
        </p:sp>
        <p:sp>
          <p:nvSpPr>
            <p:cNvPr id="58" name="CuadroTexto 57"/>
            <p:cNvSpPr txBox="1"/>
            <p:nvPr/>
          </p:nvSpPr>
          <p:spPr>
            <a:xfrm>
              <a:off x="3393612" y="6640660"/>
              <a:ext cx="595035" cy="261610"/>
            </a:xfrm>
            <a:prstGeom prst="rect">
              <a:avLst/>
            </a:prstGeom>
            <a:noFill/>
          </p:spPr>
          <p:txBody>
            <a:bodyPr wrap="square" rtlCol="0">
              <a:spAutoFit/>
            </a:bodyPr>
            <a:lstStyle/>
            <a:p>
              <a:r>
                <a:rPr lang="es-PE" sz="1100" b="1" dirty="0" smtClean="0"/>
                <a:t>5 años</a:t>
              </a:r>
              <a:endParaRPr lang="es-PE" sz="1100" b="1" dirty="0"/>
            </a:p>
          </p:txBody>
        </p:sp>
        <p:sp>
          <p:nvSpPr>
            <p:cNvPr id="59" name="CuadroTexto 58"/>
            <p:cNvSpPr txBox="1"/>
            <p:nvPr/>
          </p:nvSpPr>
          <p:spPr>
            <a:xfrm>
              <a:off x="4131474" y="6636136"/>
              <a:ext cx="595035" cy="261610"/>
            </a:xfrm>
            <a:prstGeom prst="rect">
              <a:avLst/>
            </a:prstGeom>
            <a:noFill/>
          </p:spPr>
          <p:txBody>
            <a:bodyPr wrap="square" rtlCol="0">
              <a:spAutoFit/>
            </a:bodyPr>
            <a:lstStyle/>
            <a:p>
              <a:r>
                <a:rPr lang="es-PE" sz="1100" b="1" dirty="0" smtClean="0"/>
                <a:t>5 años</a:t>
              </a:r>
              <a:endParaRPr lang="es-PE" sz="1100" b="1" dirty="0"/>
            </a:p>
          </p:txBody>
        </p:sp>
        <p:sp>
          <p:nvSpPr>
            <p:cNvPr id="60" name="Rectángulo 59"/>
            <p:cNvSpPr/>
            <p:nvPr/>
          </p:nvSpPr>
          <p:spPr>
            <a:xfrm>
              <a:off x="1798607" y="4611932"/>
              <a:ext cx="886269" cy="307777"/>
            </a:xfrm>
            <a:prstGeom prst="rect">
              <a:avLst/>
            </a:prstGeom>
          </p:spPr>
          <p:txBody>
            <a:bodyPr wrap="none">
              <a:spAutoFit/>
            </a:bodyPr>
            <a:lstStyle/>
            <a:p>
              <a:pPr algn="ctr"/>
              <a:r>
                <a:rPr lang="es-PE" sz="1400" b="1" dirty="0">
                  <a:solidFill>
                    <a:schemeClr val="bg1"/>
                  </a:solidFill>
                  <a:latin typeface="Arial" panose="020B0604020202020204" pitchFamily="34" charset="0"/>
                  <a:cs typeface="Arial" panose="020B0604020202020204" pitchFamily="34" charset="0"/>
                </a:rPr>
                <a:t>Tarifa </a:t>
              </a:r>
              <a:r>
                <a:rPr lang="es-PE" sz="1400" b="1" baseline="-25000" dirty="0" smtClean="0">
                  <a:solidFill>
                    <a:schemeClr val="bg1"/>
                  </a:solidFill>
                  <a:latin typeface="Arial" panose="020B0604020202020204" pitchFamily="34" charset="0"/>
                  <a:cs typeface="Arial" panose="020B0604020202020204" pitchFamily="34" charset="0"/>
                </a:rPr>
                <a:t>t+1</a:t>
              </a:r>
              <a:endParaRPr lang="es-PE" sz="1400" b="1" baseline="-25000" dirty="0">
                <a:solidFill>
                  <a:schemeClr val="bg1"/>
                </a:solidFill>
                <a:latin typeface="Arial" panose="020B0604020202020204" pitchFamily="34" charset="0"/>
                <a:cs typeface="Arial" panose="020B0604020202020204" pitchFamily="34" charset="0"/>
              </a:endParaRPr>
            </a:p>
          </p:txBody>
        </p:sp>
        <p:sp>
          <p:nvSpPr>
            <p:cNvPr id="61" name="Rectángulo 60"/>
            <p:cNvSpPr/>
            <p:nvPr/>
          </p:nvSpPr>
          <p:spPr>
            <a:xfrm>
              <a:off x="2509217" y="4932946"/>
              <a:ext cx="886269" cy="307777"/>
            </a:xfrm>
            <a:prstGeom prst="rect">
              <a:avLst/>
            </a:prstGeom>
          </p:spPr>
          <p:txBody>
            <a:bodyPr wrap="none">
              <a:spAutoFit/>
            </a:bodyPr>
            <a:lstStyle/>
            <a:p>
              <a:pPr algn="ctr"/>
              <a:r>
                <a:rPr lang="es-PE" sz="1400" b="1" dirty="0">
                  <a:solidFill>
                    <a:schemeClr val="bg1"/>
                  </a:solidFill>
                  <a:latin typeface="Arial" panose="020B0604020202020204" pitchFamily="34" charset="0"/>
                  <a:cs typeface="Arial" panose="020B0604020202020204" pitchFamily="34" charset="0"/>
                </a:rPr>
                <a:t>Tarifa </a:t>
              </a:r>
              <a:r>
                <a:rPr lang="es-PE" sz="1400" b="1" baseline="-25000" dirty="0" smtClean="0">
                  <a:solidFill>
                    <a:schemeClr val="bg1"/>
                  </a:solidFill>
                  <a:latin typeface="Arial" panose="020B0604020202020204" pitchFamily="34" charset="0"/>
                  <a:cs typeface="Arial" panose="020B0604020202020204" pitchFamily="34" charset="0"/>
                </a:rPr>
                <a:t>t+2</a:t>
              </a:r>
              <a:endParaRPr lang="es-PE" sz="1400" b="1" baseline="-25000" dirty="0">
                <a:solidFill>
                  <a:schemeClr val="bg1"/>
                </a:solidFill>
                <a:latin typeface="Arial" panose="020B0604020202020204" pitchFamily="34" charset="0"/>
                <a:cs typeface="Arial" panose="020B0604020202020204" pitchFamily="34" charset="0"/>
              </a:endParaRPr>
            </a:p>
          </p:txBody>
        </p:sp>
        <p:sp>
          <p:nvSpPr>
            <p:cNvPr id="62" name="Rectángulo 61"/>
            <p:cNvSpPr/>
            <p:nvPr/>
          </p:nvSpPr>
          <p:spPr>
            <a:xfrm>
              <a:off x="3226671" y="5330450"/>
              <a:ext cx="886269" cy="307777"/>
            </a:xfrm>
            <a:prstGeom prst="rect">
              <a:avLst/>
            </a:prstGeom>
          </p:spPr>
          <p:txBody>
            <a:bodyPr wrap="none">
              <a:spAutoFit/>
            </a:bodyPr>
            <a:lstStyle/>
            <a:p>
              <a:pPr algn="ctr"/>
              <a:r>
                <a:rPr lang="es-PE" sz="1400" b="1" dirty="0">
                  <a:solidFill>
                    <a:schemeClr val="bg1"/>
                  </a:solidFill>
                  <a:latin typeface="Arial" panose="020B0604020202020204" pitchFamily="34" charset="0"/>
                  <a:cs typeface="Arial" panose="020B0604020202020204" pitchFamily="34" charset="0"/>
                </a:rPr>
                <a:t>Tarifa </a:t>
              </a:r>
              <a:r>
                <a:rPr lang="es-PE" sz="1400" b="1" baseline="-25000" dirty="0" smtClean="0">
                  <a:solidFill>
                    <a:schemeClr val="bg1"/>
                  </a:solidFill>
                  <a:latin typeface="Arial" panose="020B0604020202020204" pitchFamily="34" charset="0"/>
                  <a:cs typeface="Arial" panose="020B0604020202020204" pitchFamily="34" charset="0"/>
                </a:rPr>
                <a:t>t+3</a:t>
              </a:r>
              <a:endParaRPr lang="es-PE" sz="1400" b="1" baseline="-25000" dirty="0">
                <a:solidFill>
                  <a:schemeClr val="bg1"/>
                </a:solidFill>
                <a:latin typeface="Arial" panose="020B0604020202020204" pitchFamily="34" charset="0"/>
                <a:cs typeface="Arial" panose="020B0604020202020204" pitchFamily="34" charset="0"/>
              </a:endParaRPr>
            </a:p>
          </p:txBody>
        </p:sp>
        <p:sp>
          <p:nvSpPr>
            <p:cNvPr id="63" name="Rectángulo 62"/>
            <p:cNvSpPr/>
            <p:nvPr/>
          </p:nvSpPr>
          <p:spPr>
            <a:xfrm>
              <a:off x="3938945" y="5551506"/>
              <a:ext cx="886269" cy="307777"/>
            </a:xfrm>
            <a:prstGeom prst="rect">
              <a:avLst/>
            </a:prstGeom>
          </p:spPr>
          <p:txBody>
            <a:bodyPr wrap="none">
              <a:spAutoFit/>
            </a:bodyPr>
            <a:lstStyle/>
            <a:p>
              <a:pPr algn="ctr"/>
              <a:r>
                <a:rPr lang="es-PE" sz="1400" b="1" dirty="0">
                  <a:solidFill>
                    <a:schemeClr val="bg1"/>
                  </a:solidFill>
                  <a:latin typeface="Arial" panose="020B0604020202020204" pitchFamily="34" charset="0"/>
                  <a:cs typeface="Arial" panose="020B0604020202020204" pitchFamily="34" charset="0"/>
                </a:rPr>
                <a:t>Tarifa </a:t>
              </a:r>
              <a:r>
                <a:rPr lang="es-PE" sz="1400" b="1" baseline="-25000" dirty="0" smtClean="0">
                  <a:solidFill>
                    <a:schemeClr val="bg1"/>
                  </a:solidFill>
                  <a:latin typeface="Arial" panose="020B0604020202020204" pitchFamily="34" charset="0"/>
                  <a:cs typeface="Arial" panose="020B0604020202020204" pitchFamily="34" charset="0"/>
                </a:rPr>
                <a:t>t+4</a:t>
              </a:r>
              <a:endParaRPr lang="es-PE" sz="1400" b="1" baseline="-25000" dirty="0">
                <a:solidFill>
                  <a:schemeClr val="bg1"/>
                </a:solidFill>
                <a:latin typeface="Arial" panose="020B0604020202020204" pitchFamily="34" charset="0"/>
                <a:cs typeface="Arial" panose="020B0604020202020204" pitchFamily="34" charset="0"/>
              </a:endParaRPr>
            </a:p>
          </p:txBody>
        </p:sp>
        <p:sp>
          <p:nvSpPr>
            <p:cNvPr id="64" name="Rectángulo 63"/>
            <p:cNvSpPr/>
            <p:nvPr/>
          </p:nvSpPr>
          <p:spPr>
            <a:xfrm>
              <a:off x="1166848" y="4186947"/>
              <a:ext cx="748410" cy="307777"/>
            </a:xfrm>
            <a:prstGeom prst="rect">
              <a:avLst/>
            </a:prstGeom>
          </p:spPr>
          <p:txBody>
            <a:bodyPr wrap="none">
              <a:spAutoFit/>
            </a:bodyPr>
            <a:lstStyle/>
            <a:p>
              <a:pPr algn="ctr"/>
              <a:r>
                <a:rPr lang="es-PE" sz="1400" b="1" dirty="0">
                  <a:solidFill>
                    <a:schemeClr val="bg1"/>
                  </a:solidFill>
                  <a:latin typeface="Arial" panose="020B0604020202020204" pitchFamily="34" charset="0"/>
                  <a:cs typeface="Arial" panose="020B0604020202020204" pitchFamily="34" charset="0"/>
                </a:rPr>
                <a:t>Tarifa </a:t>
              </a:r>
              <a:r>
                <a:rPr lang="es-PE" sz="1400" b="1" baseline="-25000" dirty="0" smtClean="0">
                  <a:solidFill>
                    <a:schemeClr val="bg1"/>
                  </a:solidFill>
                  <a:latin typeface="Arial" panose="020B0604020202020204" pitchFamily="34" charset="0"/>
                  <a:cs typeface="Arial" panose="020B0604020202020204" pitchFamily="34" charset="0"/>
                </a:rPr>
                <a:t>t</a:t>
              </a:r>
              <a:endParaRPr lang="es-PE" sz="1400" b="1" baseline="-25000" dirty="0">
                <a:solidFill>
                  <a:schemeClr val="bg1"/>
                </a:solidFill>
                <a:latin typeface="Arial" panose="020B0604020202020204" pitchFamily="34" charset="0"/>
                <a:cs typeface="Arial" panose="020B0604020202020204" pitchFamily="34" charset="0"/>
              </a:endParaRPr>
            </a:p>
          </p:txBody>
        </p:sp>
      </p:grpSp>
      <p:sp>
        <p:nvSpPr>
          <p:cNvPr id="66" name="Rectángulo 65"/>
          <p:cNvSpPr/>
          <p:nvPr/>
        </p:nvSpPr>
        <p:spPr>
          <a:xfrm>
            <a:off x="5823875" y="2842217"/>
            <a:ext cx="3308436" cy="2554545"/>
          </a:xfrm>
          <a:prstGeom prst="rect">
            <a:avLst/>
          </a:prstGeom>
        </p:spPr>
        <p:txBody>
          <a:bodyPr wrap="square">
            <a:spAutoFit/>
          </a:bodyPr>
          <a:lstStyle/>
          <a:p>
            <a:pPr algn="just"/>
            <a:r>
              <a:rPr lang="es-PE" sz="1600" dirty="0" smtClean="0">
                <a:latin typeface="Arial" panose="020B0604020202020204" pitchFamily="34" charset="0"/>
                <a:cs typeface="Arial" panose="020B0604020202020204" pitchFamily="34" charset="0"/>
              </a:rPr>
              <a:t>La regulación por incentivos implica que los usuarios comparten con el Concesionario los ahorros de costos que puedan haberse generado como consecuencia de su eficiencia en el manejo de la infraestructura. Esta compartición se manifiesta en menores tarifas en los siguientes periodos regulatorios</a:t>
            </a:r>
            <a:endParaRPr lang="es-P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9900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Factor de Productividad</a:t>
            </a:r>
            <a:endParaRPr lang="es-PE" sz="2400" b="1" dirty="0">
              <a:solidFill>
                <a:schemeClr val="bg1"/>
              </a:solidFill>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11" name="Marcador de contenido 10"/>
              <p:cNvSpPr>
                <a:spLocks noGrp="1"/>
              </p:cNvSpPr>
              <p:nvPr>
                <p:ph idx="1"/>
              </p:nvPr>
            </p:nvSpPr>
            <p:spPr>
              <a:xfrm>
                <a:off x="468074" y="1549669"/>
                <a:ext cx="8425340" cy="4752261"/>
              </a:xfrm>
            </p:spPr>
            <p:txBody>
              <a:bodyPr>
                <a:normAutofit/>
              </a:bodyPr>
              <a:lstStyle/>
              <a:p>
                <a:pPr marL="0" indent="0">
                  <a:buNone/>
                </a:pPr>
                <a:r>
                  <a:rPr lang="es-PE" sz="1600" b="1" dirty="0">
                    <a:latin typeface="Arial" panose="020B0604020202020204" pitchFamily="34" charset="0"/>
                    <a:cs typeface="Arial" panose="020B0604020202020204" pitchFamily="34" charset="0"/>
                  </a:rPr>
                  <a:t>Marco </a:t>
                </a:r>
                <a:r>
                  <a:rPr lang="es-PE" sz="1600" b="1" dirty="0" smtClean="0">
                    <a:latin typeface="Arial" panose="020B0604020202020204" pitchFamily="34" charset="0"/>
                    <a:cs typeface="Arial" panose="020B0604020202020204" pitchFamily="34" charset="0"/>
                  </a:rPr>
                  <a:t>Conceptual</a:t>
                </a:r>
              </a:p>
              <a:p>
                <a:pPr marL="0" indent="0">
                  <a:buNone/>
                </a:pPr>
                <a:endParaRPr lang="es-PE" sz="1600" b="1" dirty="0">
                  <a:latin typeface="Arial" panose="020B0604020202020204" pitchFamily="34" charset="0"/>
                  <a:cs typeface="Arial" panose="020B0604020202020204" pitchFamily="34" charset="0"/>
                </a:endParaRPr>
              </a:p>
              <a:p>
                <a:pPr marL="354013" lvl="1" indent="-184150" algn="just">
                  <a:buFont typeface="Arial" panose="020B0604020202020204" pitchFamily="34" charset="0"/>
                  <a:buChar char="•"/>
                </a:pPr>
                <a:r>
                  <a:rPr lang="es-PE" sz="1600" dirty="0">
                    <a:latin typeface="Arial" panose="020B0604020202020204" pitchFamily="34" charset="0"/>
                    <a:cs typeface="Arial" panose="020B0604020202020204" pitchFamily="34" charset="0"/>
                  </a:rPr>
                  <a:t>El mecanismo de regulación por incentivos empleado es el RPI – X.</a:t>
                </a:r>
              </a:p>
              <a:p>
                <a:pPr marL="354013" lvl="1" indent="-184150" algn="just">
                  <a:buFont typeface="Arial" panose="020B0604020202020204" pitchFamily="34" charset="0"/>
                  <a:buChar char="•"/>
                </a:pPr>
                <a:r>
                  <a:rPr lang="es-PE" sz="1600" dirty="0">
                    <a:latin typeface="Arial" panose="020B0604020202020204" pitchFamily="34" charset="0"/>
                    <a:cs typeface="Arial" panose="020B0604020202020204" pitchFamily="34" charset="0"/>
                  </a:rPr>
                  <a:t>El marco conceptual para el cálculo del factor X está dado por el trabajo de Bernstein y Sappington (1999). </a:t>
                </a:r>
              </a:p>
              <a:p>
                <a:pPr marL="354013" lvl="1" indent="-184150" algn="just">
                  <a:buFont typeface="Arial" panose="020B0604020202020204" pitchFamily="34" charset="0"/>
                  <a:buChar char="•"/>
                </a:pPr>
                <a:r>
                  <a:rPr lang="es-PE" sz="1600" dirty="0">
                    <a:latin typeface="Arial" panose="020B0604020202020204" pitchFamily="34" charset="0"/>
                    <a:cs typeface="Arial" panose="020B0604020202020204" pitchFamily="34" charset="0"/>
                  </a:rPr>
                  <a:t>La metodología se basa en la comparación de los precios de los insumos y la productividad entre la empresa (industria) y la economía.</a:t>
                </a:r>
              </a:p>
              <a:p>
                <a:pPr lvl="1" algn="just"/>
                <a:endParaRPr lang="es-PE" sz="1600" dirty="0">
                  <a:latin typeface="Arial" panose="020B0604020202020204" pitchFamily="34" charset="0"/>
                  <a:cs typeface="Arial" panose="020B0604020202020204" pitchFamily="34" charset="0"/>
                </a:endParaRPr>
              </a:p>
              <a:p>
                <a:pPr lvl="1" algn="just"/>
                <a:endParaRPr lang="es-PE" sz="1600" dirty="0">
                  <a:latin typeface="Arial" panose="020B0604020202020204" pitchFamily="34" charset="0"/>
                  <a:cs typeface="Arial" panose="020B0604020202020204" pitchFamily="34" charset="0"/>
                </a:endParaRPr>
              </a:p>
              <a:p>
                <a:pPr marL="354013" lvl="1" indent="0" algn="just">
                  <a:buNone/>
                </a:pPr>
                <a:endParaRPr lang="es-PE" sz="1600" dirty="0" smtClean="0">
                  <a:latin typeface="Arial" panose="020B0604020202020204" pitchFamily="34" charset="0"/>
                  <a:cs typeface="Arial" panose="020B0604020202020204" pitchFamily="34" charset="0"/>
                </a:endParaRPr>
              </a:p>
              <a:p>
                <a:pPr marL="354013" lvl="1" indent="0" algn="just">
                  <a:buNone/>
                </a:pPr>
                <a:endParaRPr lang="es-PE" sz="1600" dirty="0" smtClean="0">
                  <a:latin typeface="Arial" panose="020B0604020202020204" pitchFamily="34" charset="0"/>
                  <a:cs typeface="Arial" panose="020B0604020202020204" pitchFamily="34" charset="0"/>
                </a:endParaRPr>
              </a:p>
              <a:p>
                <a:pPr marL="354013" lvl="1" indent="0" algn="just">
                  <a:buNone/>
                </a:pPr>
                <a:r>
                  <a:rPr lang="es-PE" sz="1400" dirty="0" smtClean="0">
                    <a:latin typeface="Arial" panose="020B0604020202020204" pitchFamily="34" charset="0"/>
                    <a:cs typeface="Arial" panose="020B0604020202020204" pitchFamily="34" charset="0"/>
                  </a:rPr>
                  <a:t>Donde</a:t>
                </a:r>
                <a:r>
                  <a:rPr lang="es-PE" sz="1400" dirty="0">
                    <a:latin typeface="Arial" panose="020B0604020202020204" pitchFamily="34" charset="0"/>
                    <a:cs typeface="Arial" panose="020B0604020202020204" pitchFamily="34" charset="0"/>
                  </a:rPr>
                  <a:t>:</a:t>
                </a:r>
              </a:p>
              <a:p>
                <a:pPr marL="639762" lvl="1" indent="-285750" algn="just">
                  <a:buFont typeface="Wingdings" panose="05000000000000000000" pitchFamily="2" charset="2"/>
                  <a:buChar char="Ø"/>
                </a:pPr>
                <a14:m>
                  <m:oMath xmlns:m="http://schemas.openxmlformats.org/officeDocument/2006/math">
                    <m:acc>
                      <m:accPr>
                        <m:chr m:val="̇"/>
                        <m:ctrlPr>
                          <a:rPr lang="es-PE" sz="1400" i="1" dirty="0">
                            <a:latin typeface="Cambria Math" panose="02040503050406030204" pitchFamily="18" charset="0"/>
                          </a:rPr>
                        </m:ctrlPr>
                      </m:accPr>
                      <m:e>
                        <m:sSup>
                          <m:sSupPr>
                            <m:ctrlPr>
                              <a:rPr lang="es-PE" sz="1400" i="1" dirty="0">
                                <a:latin typeface="Cambria Math" panose="02040503050406030204" pitchFamily="18" charset="0"/>
                              </a:rPr>
                            </m:ctrlPr>
                          </m:sSupPr>
                          <m:e>
                            <m:r>
                              <a:rPr lang="es-PE" sz="1400" i="1" dirty="0">
                                <a:latin typeface="Cambria Math" panose="02040503050406030204" pitchFamily="18" charset="0"/>
                              </a:rPr>
                              <m:t>𝑊</m:t>
                            </m:r>
                          </m:e>
                          <m:sup>
                            <m:r>
                              <a:rPr lang="es-PE" sz="1400" i="1" dirty="0">
                                <a:latin typeface="Cambria Math" panose="02040503050406030204" pitchFamily="18" charset="0"/>
                              </a:rPr>
                              <m:t>𝑒</m:t>
                            </m:r>
                          </m:sup>
                        </m:sSup>
                      </m:e>
                    </m:acc>
                  </m:oMath>
                </a14:m>
                <a:r>
                  <a:rPr lang="es-PE" sz="1400" dirty="0">
                    <a:latin typeface="Arial" panose="020B0604020202020204" pitchFamily="34" charset="0"/>
                    <a:cs typeface="Arial" panose="020B0604020202020204" pitchFamily="34" charset="0"/>
                  </a:rPr>
                  <a:t>: Promedio de la variación anual del precio de los insumos de la economía.</a:t>
                </a:r>
              </a:p>
              <a:p>
                <a:pPr marL="639762" lvl="1" indent="-285750" algn="just">
                  <a:buFont typeface="Wingdings" panose="05000000000000000000" pitchFamily="2" charset="2"/>
                  <a:buChar char="Ø"/>
                </a:pPr>
                <a14:m>
                  <m:oMath xmlns:m="http://schemas.openxmlformats.org/officeDocument/2006/math">
                    <m:acc>
                      <m:accPr>
                        <m:chr m:val="̇"/>
                        <m:ctrlPr>
                          <a:rPr lang="es-PE" sz="1400" i="1">
                            <a:latin typeface="Cambria Math" panose="02040503050406030204" pitchFamily="18" charset="0"/>
                          </a:rPr>
                        </m:ctrlPr>
                      </m:accPr>
                      <m:e>
                        <m:r>
                          <a:rPr lang="es-PE" sz="1400" i="1">
                            <a:latin typeface="Cambria Math" panose="02040503050406030204" pitchFamily="18" charset="0"/>
                          </a:rPr>
                          <m:t>𝑊</m:t>
                        </m:r>
                      </m:e>
                    </m:acc>
                  </m:oMath>
                </a14:m>
                <a:r>
                  <a:rPr lang="es-PE" sz="1400" dirty="0">
                    <a:latin typeface="Arial" panose="020B0604020202020204" pitchFamily="34" charset="0"/>
                    <a:cs typeface="Arial" panose="020B0604020202020204" pitchFamily="34" charset="0"/>
                  </a:rPr>
                  <a:t>: Promedio de la variación anual del precio de los insumos de la empresa.</a:t>
                </a:r>
              </a:p>
              <a:p>
                <a:pPr marL="639762" lvl="1" indent="-285750" algn="just">
                  <a:buFont typeface="Wingdings" panose="05000000000000000000" pitchFamily="2" charset="2"/>
                  <a:buChar char="Ø"/>
                </a:pPr>
                <a14:m>
                  <m:oMath xmlns:m="http://schemas.openxmlformats.org/officeDocument/2006/math">
                    <m:acc>
                      <m:accPr>
                        <m:chr m:val="̇"/>
                        <m:ctrlPr>
                          <a:rPr lang="es-PE" sz="1400" i="1">
                            <a:latin typeface="Cambria Math" panose="02040503050406030204" pitchFamily="18" charset="0"/>
                          </a:rPr>
                        </m:ctrlPr>
                      </m:accPr>
                      <m:e>
                        <m:r>
                          <a:rPr lang="es-PE" sz="1400" i="1">
                            <a:latin typeface="Cambria Math" panose="02040503050406030204" pitchFamily="18" charset="0"/>
                          </a:rPr>
                          <m:t>𝑇</m:t>
                        </m:r>
                      </m:e>
                    </m:acc>
                  </m:oMath>
                </a14:m>
                <a:r>
                  <a:rPr lang="es-PE" sz="1400" dirty="0">
                    <a:latin typeface="Arial" panose="020B0604020202020204" pitchFamily="34" charset="0"/>
                    <a:cs typeface="Arial" panose="020B0604020202020204" pitchFamily="34" charset="0"/>
                  </a:rPr>
                  <a:t> : Promedio de la variación anual de la Productividad Total de Factores de la empresa</a:t>
                </a:r>
              </a:p>
              <a:p>
                <a:pPr marL="639762" lvl="1" indent="-285750" algn="just">
                  <a:buFont typeface="Wingdings" panose="05000000000000000000" pitchFamily="2" charset="2"/>
                  <a:buChar char="Ø"/>
                </a:pPr>
                <a14:m>
                  <m:oMath xmlns:m="http://schemas.openxmlformats.org/officeDocument/2006/math">
                    <m:acc>
                      <m:accPr>
                        <m:chr m:val="̇"/>
                        <m:ctrlPr>
                          <a:rPr lang="es-PE" sz="1400" i="1" dirty="0">
                            <a:latin typeface="Cambria Math" panose="02040503050406030204" pitchFamily="18" charset="0"/>
                          </a:rPr>
                        </m:ctrlPr>
                      </m:accPr>
                      <m:e>
                        <m:sSup>
                          <m:sSupPr>
                            <m:ctrlPr>
                              <a:rPr lang="es-PE" sz="1400" i="1" dirty="0">
                                <a:latin typeface="Cambria Math" panose="02040503050406030204" pitchFamily="18" charset="0"/>
                              </a:rPr>
                            </m:ctrlPr>
                          </m:sSupPr>
                          <m:e>
                            <m:r>
                              <a:rPr lang="es-PE" sz="1400" i="1" dirty="0">
                                <a:latin typeface="Cambria Math" panose="02040503050406030204" pitchFamily="18" charset="0"/>
                              </a:rPr>
                              <m:t>𝑇</m:t>
                            </m:r>
                          </m:e>
                          <m:sup>
                            <m:r>
                              <a:rPr lang="es-PE" sz="1400" i="1" dirty="0">
                                <a:latin typeface="Cambria Math" panose="02040503050406030204" pitchFamily="18" charset="0"/>
                              </a:rPr>
                              <m:t>𝑒</m:t>
                            </m:r>
                          </m:sup>
                        </m:sSup>
                      </m:e>
                    </m:acc>
                  </m:oMath>
                </a14:m>
                <a:r>
                  <a:rPr lang="es-PE" sz="1400" dirty="0">
                    <a:latin typeface="Arial" panose="020B0604020202020204" pitchFamily="34" charset="0"/>
                    <a:cs typeface="Arial" panose="020B0604020202020204" pitchFamily="34" charset="0"/>
                  </a:rPr>
                  <a:t>: Promedio de la variación anual de la Productividad Total de Factores de la economía</a:t>
                </a:r>
              </a:p>
              <a:p>
                <a:endParaRPr lang="es-PE" sz="1600" dirty="0">
                  <a:latin typeface="Arial" panose="020B0604020202020204" pitchFamily="34" charset="0"/>
                  <a:cs typeface="Arial" panose="020B0604020202020204" pitchFamily="34" charset="0"/>
                </a:endParaRPr>
              </a:p>
            </p:txBody>
          </p:sp>
        </mc:Choice>
        <mc:Fallback xmlns="">
          <p:sp>
            <p:nvSpPr>
              <p:cNvPr id="11" name="Marcador de contenido 10"/>
              <p:cNvSpPr>
                <a:spLocks noGrp="1" noRot="1" noChangeAspect="1" noMove="1" noResize="1" noEditPoints="1" noAdjustHandles="1" noChangeArrowheads="1" noChangeShapeType="1" noTextEdit="1"/>
              </p:cNvSpPr>
              <p:nvPr>
                <p:ph idx="1"/>
              </p:nvPr>
            </p:nvSpPr>
            <p:spPr>
              <a:xfrm>
                <a:off x="468074" y="1549669"/>
                <a:ext cx="8425340" cy="4752261"/>
              </a:xfrm>
              <a:blipFill rotWithShape="0">
                <a:blip r:embed="rId3"/>
                <a:stretch>
                  <a:fillRect l="-362" t="-256" r="-217"/>
                </a:stretch>
              </a:blipFill>
            </p:spPr>
            <p:txBody>
              <a:bodyPr/>
              <a:lstStyle/>
              <a:p>
                <a:r>
                  <a:rPr lang="es-PE">
                    <a:noFill/>
                  </a:rPr>
                  <a:t> </a:t>
                </a:r>
              </a:p>
            </p:txBody>
          </p:sp>
        </mc:Fallback>
      </mc:AlternateContent>
      <p:pic>
        <p:nvPicPr>
          <p:cNvPr id="4" name="Imagen 3"/>
          <p:cNvPicPr>
            <a:picLocks noChangeAspect="1"/>
          </p:cNvPicPr>
          <p:nvPr/>
        </p:nvPicPr>
        <p:blipFill>
          <a:blip r:embed="rId4"/>
          <a:stretch>
            <a:fillRect/>
          </a:stretch>
        </p:blipFill>
        <p:spPr>
          <a:xfrm>
            <a:off x="3631956" y="3925799"/>
            <a:ext cx="2097575" cy="50668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95206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Factor de Productividad</a:t>
            </a:r>
            <a:endParaRPr lang="es-PE" sz="2400" b="1" dirty="0">
              <a:solidFill>
                <a:schemeClr val="bg1"/>
              </a:solidFill>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normAutofit/>
              </a:bodyPr>
              <a:lstStyle/>
              <a:p>
                <a:pPr marL="0" indent="0">
                  <a:buNone/>
                </a:pPr>
                <a:r>
                  <a:rPr lang="es-PE" sz="1600" b="1" dirty="0" smtClean="0">
                    <a:latin typeface="Arial" panose="020B0604020202020204" pitchFamily="34" charset="0"/>
                    <a:cs typeface="Arial" panose="020B0604020202020204" pitchFamily="34" charset="0"/>
                  </a:rPr>
                  <a:t>Productividad Total de los Factores de la empresa</a:t>
                </a:r>
                <a:endParaRPr lang="es-PE" sz="1600" dirty="0">
                  <a:latin typeface="Arial" panose="020B0604020202020204" pitchFamily="34" charset="0"/>
                  <a:cs typeface="Arial" panose="020B0604020202020204" pitchFamily="34" charset="0"/>
                </a:endParaRPr>
              </a:p>
              <a:p>
                <a:pPr lvl="1" algn="just"/>
                <a:endParaRPr lang="es-PE" sz="1600" i="1" dirty="0">
                  <a:latin typeface="Arial" panose="020B0604020202020204" pitchFamily="34" charset="0"/>
                  <a:cs typeface="Arial" panose="020B0604020202020204" pitchFamily="34" charset="0"/>
                </a:endParaRPr>
              </a:p>
              <a:p>
                <a:pPr marL="457200" lvl="1" indent="0" algn="just">
                  <a:buNone/>
                </a:pPr>
                <a:endParaRPr lang="es-PE" sz="1600" dirty="0">
                  <a:latin typeface="Arial" panose="020B0604020202020204" pitchFamily="34" charset="0"/>
                  <a:cs typeface="Arial" panose="020B0604020202020204" pitchFamily="34" charset="0"/>
                </a:endParaRPr>
              </a:p>
              <a:p>
                <a:pPr lvl="1" algn="just"/>
                <a:endParaRPr lang="es-PE" sz="1600" dirty="0" smtClean="0">
                  <a:latin typeface="Arial" panose="020B0604020202020204" pitchFamily="34" charset="0"/>
                  <a:cs typeface="Arial" panose="020B0604020202020204" pitchFamily="34" charset="0"/>
                </a:endParaRPr>
              </a:p>
              <a:p>
                <a:pPr lvl="1" algn="just"/>
                <a:endParaRPr lang="es-PE" sz="1600" dirty="0">
                  <a:latin typeface="Arial" panose="020B0604020202020204" pitchFamily="34" charset="0"/>
                  <a:cs typeface="Arial" panose="020B0604020202020204" pitchFamily="34" charset="0"/>
                </a:endParaRPr>
              </a:p>
              <a:p>
                <a:pPr marL="457200" lvl="1" indent="0" algn="just">
                  <a:buNone/>
                </a:pPr>
                <a:endParaRPr lang="es-PE" sz="1400" dirty="0" smtClean="0">
                  <a:latin typeface="Arial" panose="020B0604020202020204" pitchFamily="34" charset="0"/>
                  <a:cs typeface="Arial" panose="020B0604020202020204" pitchFamily="34" charset="0"/>
                </a:endParaRPr>
              </a:p>
              <a:p>
                <a:pPr marL="457200" lvl="1" indent="0" algn="just">
                  <a:buNone/>
                </a:pPr>
                <a:endParaRPr lang="es-PE" sz="1400" dirty="0">
                  <a:latin typeface="Arial" panose="020B0604020202020204" pitchFamily="34" charset="0"/>
                  <a:cs typeface="Arial" panose="020B0604020202020204" pitchFamily="34" charset="0"/>
                </a:endParaRPr>
              </a:p>
              <a:p>
                <a:pPr marL="457200" lvl="1" indent="0" algn="just">
                  <a:buNone/>
                </a:pPr>
                <a:endParaRPr lang="es-PE" sz="1400" dirty="0" smtClean="0">
                  <a:latin typeface="Arial" panose="020B0604020202020204" pitchFamily="34" charset="0"/>
                  <a:cs typeface="Arial" panose="020B0604020202020204" pitchFamily="34" charset="0"/>
                </a:endParaRPr>
              </a:p>
              <a:p>
                <a:pPr marL="457200" lvl="1" indent="0" algn="just">
                  <a:buNone/>
                </a:pPr>
                <a:endParaRPr lang="es-PE" sz="1400" dirty="0">
                  <a:latin typeface="Arial" panose="020B0604020202020204" pitchFamily="34" charset="0"/>
                  <a:cs typeface="Arial" panose="020B0604020202020204" pitchFamily="34" charset="0"/>
                </a:endParaRPr>
              </a:p>
              <a:p>
                <a:pPr marL="457200" lvl="1" indent="0" algn="just">
                  <a:buNone/>
                </a:pPr>
                <a:endParaRPr lang="es-PE" sz="1400" dirty="0" smtClean="0">
                  <a:latin typeface="Arial" panose="020B0604020202020204" pitchFamily="34" charset="0"/>
                  <a:cs typeface="Arial" panose="020B0604020202020204" pitchFamily="34" charset="0"/>
                </a:endParaRPr>
              </a:p>
              <a:p>
                <a:pPr marL="457200" lvl="1" indent="0" algn="just">
                  <a:buNone/>
                </a:pPr>
                <a:endParaRPr lang="es-PE" sz="1400" dirty="0">
                  <a:latin typeface="Arial" panose="020B0604020202020204" pitchFamily="34" charset="0"/>
                  <a:cs typeface="Arial" panose="020B0604020202020204" pitchFamily="34" charset="0"/>
                </a:endParaRPr>
              </a:p>
              <a:p>
                <a:pPr marL="457200" lvl="1" indent="0" algn="just">
                  <a:buNone/>
                </a:pPr>
                <a:endParaRPr lang="es-PE" sz="1400" dirty="0" smtClean="0">
                  <a:latin typeface="Arial" panose="020B0604020202020204" pitchFamily="34" charset="0"/>
                  <a:cs typeface="Arial" panose="020B0604020202020204" pitchFamily="34" charset="0"/>
                </a:endParaRPr>
              </a:p>
              <a:p>
                <a:pPr marL="457200" lvl="1" indent="0" algn="just">
                  <a:buNone/>
                </a:pPr>
                <a:r>
                  <a:rPr lang="es-PE" sz="1400" dirty="0" smtClean="0">
                    <a:latin typeface="Arial" panose="020B0604020202020204" pitchFamily="34" charset="0"/>
                    <a:cs typeface="Arial" panose="020B0604020202020204" pitchFamily="34" charset="0"/>
                  </a:rPr>
                  <a:t>Donde</a:t>
                </a:r>
                <a:r>
                  <a:rPr lang="es-PE" sz="1400" dirty="0">
                    <a:latin typeface="Arial" panose="020B0604020202020204" pitchFamily="34" charset="0"/>
                    <a:cs typeface="Arial" panose="020B0604020202020204" pitchFamily="34" charset="0"/>
                  </a:rPr>
                  <a:t>:</a:t>
                </a:r>
              </a:p>
              <a:p>
                <a:pPr marL="628650" lvl="1" indent="-195263" algn="just">
                  <a:buFont typeface="Wingdings" panose="05000000000000000000" pitchFamily="2" charset="2"/>
                  <a:buChar char="Ø"/>
                </a:pPr>
                <a14:m>
                  <m:oMath xmlns:m="http://schemas.openxmlformats.org/officeDocument/2006/math">
                    <m:r>
                      <a:rPr lang="es-PE" sz="1400" i="1">
                        <a:latin typeface="Cambria Math" panose="02040503050406030204" pitchFamily="18" charset="0"/>
                        <a:ea typeface="Cambria Math" panose="02040503050406030204" pitchFamily="18" charset="0"/>
                      </a:rPr>
                      <m:t>∆</m:t>
                    </m:r>
                    <m:r>
                      <a:rPr lang="es-PE" sz="1400" i="1">
                        <a:latin typeface="Cambria Math" panose="02040503050406030204" pitchFamily="18" charset="0"/>
                        <a:ea typeface="Cambria Math" panose="02040503050406030204" pitchFamily="18" charset="0"/>
                      </a:rPr>
                      <m:t>𝑃𝑇𝐹</m:t>
                    </m:r>
                  </m:oMath>
                </a14:m>
                <a:r>
                  <a:rPr lang="es-PE" sz="1400" dirty="0">
                    <a:latin typeface="Arial" panose="020B0604020202020204" pitchFamily="34" charset="0"/>
                    <a:cs typeface="Arial" panose="020B0604020202020204" pitchFamily="34" charset="0"/>
                  </a:rPr>
                  <a:t>: Variación anual de la Productividad Total de Factores de la empresa.</a:t>
                </a:r>
              </a:p>
              <a:p>
                <a:pPr marL="628650" lvl="1" indent="-195263" algn="just">
                  <a:buFont typeface="Wingdings" panose="05000000000000000000" pitchFamily="2" charset="2"/>
                  <a:buChar char="Ø"/>
                </a:pPr>
                <a14:m>
                  <m:oMath xmlns:m="http://schemas.openxmlformats.org/officeDocument/2006/math">
                    <m:r>
                      <a:rPr lang="es-PE" sz="1400" i="1">
                        <a:latin typeface="Cambria Math" panose="02040503050406030204" pitchFamily="18" charset="0"/>
                        <a:ea typeface="Cambria Math" panose="02040503050406030204" pitchFamily="18" charset="0"/>
                      </a:rPr>
                      <m:t>∆</m:t>
                    </m:r>
                    <m:r>
                      <a:rPr lang="es-PE" sz="1400" i="1">
                        <a:latin typeface="Cambria Math" panose="02040503050406030204" pitchFamily="18" charset="0"/>
                        <a:ea typeface="Cambria Math" panose="02040503050406030204" pitchFamily="18" charset="0"/>
                      </a:rPr>
                      <m:t>𝑌</m:t>
                    </m:r>
                    <m:r>
                      <a:rPr lang="es-PE" sz="1400" i="1">
                        <a:latin typeface="Cambria Math" panose="02040503050406030204" pitchFamily="18" charset="0"/>
                        <a:ea typeface="Cambria Math" panose="02040503050406030204" pitchFamily="18" charset="0"/>
                      </a:rPr>
                      <m:t> : </m:t>
                    </m:r>
                    <m:r>
                      <a:rPr lang="es-PE" sz="1400" b="0" i="0" smtClean="0">
                        <a:latin typeface="Cambria Math" panose="02040503050406030204" pitchFamily="18" charset="0"/>
                        <a:ea typeface="Cambria Math" panose="02040503050406030204" pitchFamily="18" charset="0"/>
                      </a:rPr>
                      <m:t>    </m:t>
                    </m:r>
                  </m:oMath>
                </a14:m>
                <a:r>
                  <a:rPr lang="es-PE" sz="1400" dirty="0" smtClean="0">
                    <a:latin typeface="Arial" panose="020B0604020202020204" pitchFamily="34" charset="0"/>
                    <a:cs typeface="Arial" panose="020B0604020202020204" pitchFamily="34" charset="0"/>
                  </a:rPr>
                  <a:t>Variación </a:t>
                </a:r>
                <a:r>
                  <a:rPr lang="es-PE" sz="1400" dirty="0">
                    <a:latin typeface="Arial" panose="020B0604020202020204" pitchFamily="34" charset="0"/>
                    <a:cs typeface="Arial" panose="020B0604020202020204" pitchFamily="34" charset="0"/>
                  </a:rPr>
                  <a:t>del índice de productos de la empresa (Ingresos).</a:t>
                </a:r>
              </a:p>
              <a:p>
                <a:pPr marL="628650" lvl="1" indent="-195263" algn="just">
                  <a:buFont typeface="Wingdings" panose="05000000000000000000" pitchFamily="2" charset="2"/>
                  <a:buChar char="Ø"/>
                </a:pPr>
                <a14:m>
                  <m:oMath xmlns:m="http://schemas.openxmlformats.org/officeDocument/2006/math">
                    <m:r>
                      <a:rPr lang="es-PE" sz="1400" i="1">
                        <a:latin typeface="Cambria Math" panose="02040503050406030204" pitchFamily="18" charset="0"/>
                        <a:ea typeface="Cambria Math" panose="02040503050406030204" pitchFamily="18" charset="0"/>
                      </a:rPr>
                      <m:t>∆ </m:t>
                    </m:r>
                    <m:r>
                      <a:rPr lang="es-PE" sz="1400" i="1">
                        <a:latin typeface="Cambria Math" panose="02040503050406030204" pitchFamily="18" charset="0"/>
                        <a:ea typeface="Cambria Math" panose="02040503050406030204" pitchFamily="18" charset="0"/>
                      </a:rPr>
                      <m:t>𝐼</m:t>
                    </m:r>
                  </m:oMath>
                </a14:m>
                <a:r>
                  <a:rPr lang="es-PE" sz="1400" dirty="0">
                    <a:latin typeface="Arial" panose="020B0604020202020204" pitchFamily="34" charset="0"/>
                    <a:cs typeface="Arial" panose="020B0604020202020204" pitchFamily="34" charset="0"/>
                  </a:rPr>
                  <a:t>: </a:t>
                </a:r>
                <a:r>
                  <a:rPr lang="es-PE" sz="1400" dirty="0" smtClean="0">
                    <a:latin typeface="Arial" panose="020B0604020202020204" pitchFamily="34" charset="0"/>
                    <a:cs typeface="Arial" panose="020B0604020202020204" pitchFamily="34" charset="0"/>
                  </a:rPr>
                  <a:t>	   Variación </a:t>
                </a:r>
                <a:r>
                  <a:rPr lang="es-PE" sz="1400" dirty="0">
                    <a:latin typeface="Arial" panose="020B0604020202020204" pitchFamily="34" charset="0"/>
                    <a:cs typeface="Arial" panose="020B0604020202020204" pitchFamily="34" charset="0"/>
                  </a:rPr>
                  <a:t>del Índice de Insumos de la empresa (Materiales, Mano de obra y Capital)</a:t>
                </a:r>
              </a:p>
              <a:p>
                <a:endParaRPr lang="es-PE" sz="1600" dirty="0">
                  <a:latin typeface="Arial" panose="020B0604020202020204" pitchFamily="34" charset="0"/>
                  <a:cs typeface="Arial" panose="020B0604020202020204" pitchFamily="34" charset="0"/>
                </a:endParaRP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3"/>
                <a:stretch>
                  <a:fillRect l="-362" t="-385"/>
                </a:stretch>
              </a:blipFill>
            </p:spPr>
            <p:txBody>
              <a:bodyPr/>
              <a:lstStyle/>
              <a:p>
                <a:r>
                  <a:rPr lang="es-PE">
                    <a:noFill/>
                  </a:rPr>
                  <a:t> </a:t>
                </a:r>
              </a:p>
            </p:txBody>
          </p:sp>
        </mc:Fallback>
      </mc:AlternateContent>
      <p:pic>
        <p:nvPicPr>
          <p:cNvPr id="7" name="Imagen 6"/>
          <p:cNvPicPr>
            <a:picLocks noChangeAspect="1"/>
          </p:cNvPicPr>
          <p:nvPr/>
        </p:nvPicPr>
        <p:blipFill>
          <a:blip r:embed="rId4"/>
          <a:stretch>
            <a:fillRect/>
          </a:stretch>
        </p:blipFill>
        <p:spPr>
          <a:xfrm>
            <a:off x="1584400" y="2304306"/>
            <a:ext cx="5737713" cy="2304256"/>
          </a:xfrm>
          <a:prstGeom prst="rect">
            <a:avLst/>
          </a:prstGeom>
        </p:spPr>
      </p:pic>
    </p:spTree>
    <p:extLst>
      <p:ext uri="{BB962C8B-B14F-4D97-AF65-F5344CB8AC3E}">
        <p14:creationId xmlns:p14="http://schemas.microsoft.com/office/powerpoint/2010/main" val="2359076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CuadroTexto"/>
          <p:cNvSpPr txBox="1"/>
          <p:nvPr/>
        </p:nvSpPr>
        <p:spPr>
          <a:xfrm>
            <a:off x="576288" y="1504561"/>
            <a:ext cx="4519186" cy="369332"/>
          </a:xfrm>
          <a:prstGeom prst="rect">
            <a:avLst/>
          </a:prstGeom>
          <a:noFill/>
        </p:spPr>
        <p:txBody>
          <a:bodyPr wrap="none" rtlCol="0">
            <a:spAutoFit/>
          </a:bodyPr>
          <a:lstStyle/>
          <a:p>
            <a:r>
              <a:rPr lang="es-PE" sz="1800" b="1" dirty="0" smtClean="0">
                <a:latin typeface="Arial" panose="020B0604020202020204" pitchFamily="34" charset="0"/>
                <a:cs typeface="Arial" panose="020B0604020202020204" pitchFamily="34" charset="0"/>
              </a:rPr>
              <a:t>Estimación del Factor de Productividad</a:t>
            </a:r>
            <a:endParaRPr lang="es-PE" sz="1800" b="1" dirty="0">
              <a:latin typeface="Arial" panose="020B0604020202020204" pitchFamily="34" charset="0"/>
              <a:cs typeface="Arial" panose="020B0604020202020204" pitchFamily="34" charset="0"/>
            </a:endParaRPr>
          </a:p>
        </p:txBody>
      </p:sp>
      <p:sp>
        <p:nvSpPr>
          <p:cNvPr id="5" name="4 CuadroTexto"/>
          <p:cNvSpPr txBox="1"/>
          <p:nvPr/>
        </p:nvSpPr>
        <p:spPr>
          <a:xfrm>
            <a:off x="1440384" y="360090"/>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Resultados</a:t>
            </a:r>
            <a:endParaRPr lang="es-PE" sz="2400" b="1" dirty="0">
              <a:solidFill>
                <a:schemeClr val="bg1"/>
              </a:solidFill>
              <a:latin typeface="Arial" pitchFamily="34" charset="0"/>
              <a:cs typeface="Arial" pitchFamily="34" charset="0"/>
            </a:endParaRPr>
          </a:p>
        </p:txBody>
      </p:sp>
      <p:pic>
        <p:nvPicPr>
          <p:cNvPr id="8" name="Marcador de contenido 7"/>
          <p:cNvPicPr>
            <a:picLocks noGrp="1" noChangeAspect="1"/>
          </p:cNvPicPr>
          <p:nvPr>
            <p:ph idx="1"/>
          </p:nvPr>
        </p:nvPicPr>
        <p:blipFill>
          <a:blip r:embed="rId3"/>
          <a:stretch>
            <a:fillRect/>
          </a:stretch>
        </p:blipFill>
        <p:spPr>
          <a:xfrm>
            <a:off x="652342" y="2016274"/>
            <a:ext cx="8132858" cy="2890252"/>
          </a:xfrm>
          <a:prstGeom prst="rect">
            <a:avLst/>
          </a:prstGeom>
        </p:spPr>
      </p:pic>
      <p:sp>
        <p:nvSpPr>
          <p:cNvPr id="10" name="2 CuadroTexto"/>
          <p:cNvSpPr txBox="1"/>
          <p:nvPr/>
        </p:nvSpPr>
        <p:spPr>
          <a:xfrm>
            <a:off x="576288" y="4921949"/>
            <a:ext cx="3855543" cy="253916"/>
          </a:xfrm>
          <a:prstGeom prst="rect">
            <a:avLst/>
          </a:prstGeom>
          <a:noFill/>
        </p:spPr>
        <p:txBody>
          <a:bodyPr wrap="none" rtlCol="0">
            <a:spAutoFit/>
          </a:bodyPr>
          <a:lstStyle/>
          <a:p>
            <a:r>
              <a:rPr lang="es-PE" sz="1050" dirty="0" smtClean="0">
                <a:latin typeface="Arial" panose="020B0604020202020204" pitchFamily="34" charset="0"/>
                <a:cs typeface="Arial" panose="020B0604020202020204" pitchFamily="34" charset="0"/>
              </a:rPr>
              <a:t>Elaboración: Gerencia de Regulación y Estudios Económicos</a:t>
            </a:r>
            <a:endParaRPr lang="es-PE"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6636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CuadroTexto"/>
          <p:cNvSpPr txBox="1"/>
          <p:nvPr/>
        </p:nvSpPr>
        <p:spPr>
          <a:xfrm>
            <a:off x="1416582" y="288082"/>
            <a:ext cx="7344816" cy="461665"/>
          </a:xfrm>
          <a:prstGeom prst="rect">
            <a:avLst/>
          </a:prstGeom>
          <a:noFill/>
        </p:spPr>
        <p:txBody>
          <a:bodyPr wrap="square" rtlCol="0">
            <a:spAutoFit/>
          </a:bodyPr>
          <a:lstStyle/>
          <a:p>
            <a:r>
              <a:rPr lang="es-PE" sz="2400" b="1" dirty="0" smtClean="0">
                <a:solidFill>
                  <a:schemeClr val="bg1"/>
                </a:solidFill>
                <a:latin typeface="Arial" pitchFamily="34" charset="0"/>
                <a:cs typeface="Arial" pitchFamily="34" charset="0"/>
              </a:rPr>
              <a:t>Inversión Complementaria Adicional</a:t>
            </a:r>
            <a:endParaRPr lang="es-PE" sz="2400" b="1" dirty="0">
              <a:solidFill>
                <a:schemeClr val="bg1"/>
              </a:solidFill>
              <a:latin typeface="Arial" pitchFamily="34" charset="0"/>
              <a:cs typeface="Arial" pitchFamily="34" charset="0"/>
            </a:endParaRPr>
          </a:p>
        </p:txBody>
      </p:sp>
      <p:sp>
        <p:nvSpPr>
          <p:cNvPr id="3" name="Marcador de texto 2"/>
          <p:cNvSpPr>
            <a:spLocks noGrp="1"/>
          </p:cNvSpPr>
          <p:nvPr>
            <p:ph type="body" idx="1"/>
          </p:nvPr>
        </p:nvSpPr>
        <p:spPr>
          <a:xfrm>
            <a:off x="468075" y="864146"/>
            <a:ext cx="4136283" cy="671750"/>
          </a:xfrm>
        </p:spPr>
        <p:txBody>
          <a:bodyPr>
            <a:normAutofit/>
          </a:bodyPr>
          <a:lstStyle/>
          <a:p>
            <a:pPr algn="ctr"/>
            <a:r>
              <a:rPr lang="es-PE" sz="1800" dirty="0" smtClean="0">
                <a:latin typeface="Arial" panose="020B0604020202020204" pitchFamily="34" charset="0"/>
                <a:cs typeface="Arial" panose="020B0604020202020204" pitchFamily="34" charset="0"/>
              </a:rPr>
              <a:t>DPW CALLAO</a:t>
            </a:r>
            <a:endParaRPr lang="es-PE" sz="1800" dirty="0">
              <a:latin typeface="Arial" panose="020B0604020202020204" pitchFamily="34" charset="0"/>
              <a:cs typeface="Arial" panose="020B0604020202020204" pitchFamily="34" charset="0"/>
            </a:endParaRPr>
          </a:p>
        </p:txBody>
      </p:sp>
      <p:sp>
        <p:nvSpPr>
          <p:cNvPr id="4" name="Marcador de contenido 3"/>
          <p:cNvSpPr>
            <a:spLocks noGrp="1"/>
          </p:cNvSpPr>
          <p:nvPr>
            <p:ph sz="half" idx="2"/>
          </p:nvPr>
        </p:nvSpPr>
        <p:spPr>
          <a:xfrm>
            <a:off x="468075" y="1584226"/>
            <a:ext cx="4136283" cy="5184576"/>
          </a:xfrm>
        </p:spPr>
        <p:txBody>
          <a:bodyPr>
            <a:noAutofit/>
          </a:bodyPr>
          <a:lstStyle/>
          <a:p>
            <a:pPr algn="just"/>
            <a:r>
              <a:rPr lang="es-PE" sz="1200" dirty="0" smtClean="0">
                <a:latin typeface="Arial" panose="020B0604020202020204" pitchFamily="34" charset="0"/>
                <a:cs typeface="Arial" panose="020B0604020202020204" pitchFamily="34" charset="0"/>
              </a:rPr>
              <a:t>Las </a:t>
            </a:r>
            <a:r>
              <a:rPr lang="es-PE" sz="1200" dirty="0">
                <a:latin typeface="Arial" panose="020B0604020202020204" pitchFamily="34" charset="0"/>
                <a:cs typeface="Arial" panose="020B0604020202020204" pitchFamily="34" charset="0"/>
              </a:rPr>
              <a:t>inversiones provenientes de la </a:t>
            </a:r>
            <a:r>
              <a:rPr lang="es-PE" sz="1200" dirty="0" smtClean="0">
                <a:latin typeface="Arial" panose="020B0604020202020204" pitchFamily="34" charset="0"/>
                <a:cs typeface="Arial" panose="020B0604020202020204" pitchFamily="34" charset="0"/>
              </a:rPr>
              <a:t>ICA </a:t>
            </a:r>
            <a:r>
              <a:rPr lang="es-PE" sz="1200" dirty="0">
                <a:latin typeface="Arial" panose="020B0604020202020204" pitchFamily="34" charset="0"/>
                <a:cs typeface="Arial" panose="020B0604020202020204" pitchFamily="34" charset="0"/>
              </a:rPr>
              <a:t>permiten la generación de ingresos al </a:t>
            </a:r>
            <a:r>
              <a:rPr lang="es-PE" sz="1200" dirty="0" smtClean="0">
                <a:latin typeface="Arial" panose="020B0604020202020204" pitchFamily="34" charset="0"/>
                <a:cs typeface="Arial" panose="020B0604020202020204" pitchFamily="34" charset="0"/>
              </a:rPr>
              <a:t>Concesionario </a:t>
            </a:r>
            <a:r>
              <a:rPr lang="es-PE" sz="1200" dirty="0">
                <a:latin typeface="Arial" panose="020B0604020202020204" pitchFamily="34" charset="0"/>
                <a:cs typeface="Arial" panose="020B0604020202020204" pitchFamily="34" charset="0"/>
              </a:rPr>
              <a:t>y por consiguiente, la ICA debería ser reconocido en su totalidad como un activo de la </a:t>
            </a:r>
            <a:r>
              <a:rPr lang="es-PE" sz="1200" dirty="0" smtClean="0">
                <a:latin typeface="Arial" panose="020B0604020202020204" pitchFamily="34" charset="0"/>
                <a:cs typeface="Arial" panose="020B0604020202020204" pitchFamily="34" charset="0"/>
              </a:rPr>
              <a:t>empresa.</a:t>
            </a:r>
          </a:p>
          <a:p>
            <a:pPr algn="just"/>
            <a:endParaRPr lang="es-PE" sz="1200" dirty="0" smtClean="0">
              <a:latin typeface="Arial" panose="020B0604020202020204" pitchFamily="34" charset="0"/>
              <a:cs typeface="Arial" panose="020B0604020202020204" pitchFamily="34" charset="0"/>
            </a:endParaRPr>
          </a:p>
          <a:p>
            <a:pPr algn="just"/>
            <a:endParaRPr lang="es-PE" sz="1200" dirty="0" smtClean="0">
              <a:latin typeface="Arial" panose="020B0604020202020204" pitchFamily="34" charset="0"/>
              <a:cs typeface="Arial" panose="020B0604020202020204" pitchFamily="34" charset="0"/>
            </a:endParaRPr>
          </a:p>
          <a:p>
            <a:pPr algn="just"/>
            <a:endParaRPr lang="es-PE" sz="1200" dirty="0" smtClean="0">
              <a:latin typeface="Arial" panose="020B0604020202020204" pitchFamily="34" charset="0"/>
              <a:cs typeface="Arial" panose="020B0604020202020204" pitchFamily="34" charset="0"/>
            </a:endParaRPr>
          </a:p>
          <a:p>
            <a:pPr algn="just"/>
            <a:endParaRPr lang="es-PE" sz="1200" dirty="0" smtClean="0">
              <a:latin typeface="Arial" panose="020B0604020202020204" pitchFamily="34" charset="0"/>
              <a:cs typeface="Arial" panose="020B0604020202020204" pitchFamily="34" charset="0"/>
            </a:endParaRPr>
          </a:p>
          <a:p>
            <a:pPr algn="just"/>
            <a:endParaRPr lang="es-PE" sz="1200" dirty="0" smtClean="0">
              <a:latin typeface="Arial" panose="020B0604020202020204" pitchFamily="34" charset="0"/>
              <a:cs typeface="Arial" panose="020B0604020202020204" pitchFamily="34" charset="0"/>
            </a:endParaRPr>
          </a:p>
          <a:p>
            <a:pPr algn="just"/>
            <a:endParaRPr lang="es-PE" sz="1200" dirty="0" smtClean="0">
              <a:latin typeface="Arial" panose="020B0604020202020204" pitchFamily="34" charset="0"/>
              <a:cs typeface="Arial" panose="020B0604020202020204" pitchFamily="34" charset="0"/>
            </a:endParaRPr>
          </a:p>
          <a:p>
            <a:pPr algn="just"/>
            <a:r>
              <a:rPr lang="es-PE" sz="1200" dirty="0" smtClean="0">
                <a:latin typeface="Arial" panose="020B0604020202020204" pitchFamily="34" charset="0"/>
                <a:cs typeface="Arial" panose="020B0604020202020204" pitchFamily="34" charset="0"/>
              </a:rPr>
              <a:t>El Contrato </a:t>
            </a:r>
            <a:r>
              <a:rPr lang="es-PE" sz="1200" dirty="0">
                <a:latin typeface="Arial" panose="020B0604020202020204" pitchFamily="34" charset="0"/>
                <a:cs typeface="Arial" panose="020B0604020202020204" pitchFamily="34" charset="0"/>
              </a:rPr>
              <a:t>de Concesión </a:t>
            </a:r>
            <a:r>
              <a:rPr lang="es-PE" sz="1200" dirty="0" smtClean="0">
                <a:latin typeface="Arial" panose="020B0604020202020204" pitchFamily="34" charset="0"/>
                <a:cs typeface="Arial" panose="020B0604020202020204" pitchFamily="34" charset="0"/>
              </a:rPr>
              <a:t>reconoce </a:t>
            </a:r>
            <a:r>
              <a:rPr lang="es-PE" sz="1200" dirty="0">
                <a:latin typeface="Arial" panose="020B0604020202020204" pitchFamily="34" charset="0"/>
                <a:cs typeface="Arial" panose="020B0604020202020204" pitchFamily="34" charset="0"/>
              </a:rPr>
              <a:t>la facultad de recuperar el monto desembolsado por concepto de ICA en un escenario de caducidad, razón por la cual dicha recuperación también debería verse reflejada en un escenario de explotación de la concesión a través del cobro de </a:t>
            </a:r>
            <a:r>
              <a:rPr lang="es-PE" sz="1200" dirty="0" smtClean="0">
                <a:latin typeface="Arial" panose="020B0604020202020204" pitchFamily="34" charset="0"/>
                <a:cs typeface="Arial" panose="020B0604020202020204" pitchFamily="34" charset="0"/>
              </a:rPr>
              <a:t>tarifas.</a:t>
            </a:r>
          </a:p>
          <a:p>
            <a:pPr algn="just"/>
            <a:endParaRPr lang="es-PE" sz="1200" dirty="0" smtClean="0">
              <a:latin typeface="Arial" panose="020B0604020202020204" pitchFamily="34" charset="0"/>
              <a:cs typeface="Arial" panose="020B0604020202020204" pitchFamily="34" charset="0"/>
            </a:endParaRPr>
          </a:p>
          <a:p>
            <a:pPr algn="just"/>
            <a:endParaRPr lang="es-PE" sz="1200" dirty="0" smtClean="0">
              <a:latin typeface="Arial" panose="020B0604020202020204" pitchFamily="34" charset="0"/>
              <a:cs typeface="Arial" panose="020B0604020202020204" pitchFamily="34" charset="0"/>
            </a:endParaRPr>
          </a:p>
          <a:p>
            <a:pPr algn="just"/>
            <a:endParaRPr lang="es-PE" sz="1200" dirty="0" smtClean="0">
              <a:latin typeface="Arial" panose="020B0604020202020204" pitchFamily="34" charset="0"/>
              <a:cs typeface="Arial" panose="020B0604020202020204" pitchFamily="34" charset="0"/>
            </a:endParaRPr>
          </a:p>
          <a:p>
            <a:pPr algn="just"/>
            <a:r>
              <a:rPr lang="es-PE" sz="1200" dirty="0" smtClean="0">
                <a:latin typeface="Arial" panose="020B0604020202020204" pitchFamily="34" charset="0"/>
                <a:cs typeface="Arial" panose="020B0604020202020204" pitchFamily="34" charset="0"/>
              </a:rPr>
              <a:t>El Contrato de Concesión define el concepto de “Inversión Complementaria”, el cual incluye sin diferenciar la inversión complementaria mínima (ICM) y la ICA. Sin embargo, dado que ambas inversiones impactan en los ingresos del Concesionario y la productividad del Terminal, ambas deberían ser incluidas en el cálculo del factor de productividad.</a:t>
            </a:r>
          </a:p>
          <a:p>
            <a:pPr algn="just"/>
            <a:endParaRPr lang="es-PE" sz="1200" dirty="0" smtClean="0">
              <a:latin typeface="Arial" panose="020B0604020202020204" pitchFamily="34" charset="0"/>
              <a:cs typeface="Arial" panose="020B0604020202020204" pitchFamily="34" charset="0"/>
            </a:endParaRPr>
          </a:p>
        </p:txBody>
      </p:sp>
      <p:sp>
        <p:nvSpPr>
          <p:cNvPr id="6" name="Marcador de texto 5"/>
          <p:cNvSpPr>
            <a:spLocks noGrp="1"/>
          </p:cNvSpPr>
          <p:nvPr>
            <p:ph type="body" sz="quarter" idx="3"/>
          </p:nvPr>
        </p:nvSpPr>
        <p:spPr>
          <a:xfrm>
            <a:off x="4755507" y="864146"/>
            <a:ext cx="4137907" cy="671750"/>
          </a:xfrm>
        </p:spPr>
        <p:txBody>
          <a:bodyPr>
            <a:normAutofit/>
          </a:bodyPr>
          <a:lstStyle/>
          <a:p>
            <a:pPr algn="ctr"/>
            <a:r>
              <a:rPr lang="es-PE" sz="1800" dirty="0" smtClean="0">
                <a:latin typeface="Arial" panose="020B0604020202020204" pitchFamily="34" charset="0"/>
                <a:cs typeface="Arial" panose="020B0604020202020204" pitchFamily="34" charset="0"/>
              </a:rPr>
              <a:t>OSITRAN</a:t>
            </a:r>
            <a:endParaRPr lang="es-PE" sz="1800" dirty="0">
              <a:latin typeface="Arial" panose="020B0604020202020204" pitchFamily="34" charset="0"/>
              <a:cs typeface="Arial" panose="020B0604020202020204" pitchFamily="34" charset="0"/>
            </a:endParaRPr>
          </a:p>
        </p:txBody>
      </p:sp>
      <p:sp>
        <p:nvSpPr>
          <p:cNvPr id="7" name="Marcador de contenido 6"/>
          <p:cNvSpPr>
            <a:spLocks noGrp="1"/>
          </p:cNvSpPr>
          <p:nvPr>
            <p:ph sz="quarter" idx="4"/>
          </p:nvPr>
        </p:nvSpPr>
        <p:spPr>
          <a:xfrm>
            <a:off x="4755507" y="1584226"/>
            <a:ext cx="4137907" cy="5400600"/>
          </a:xfrm>
        </p:spPr>
        <p:txBody>
          <a:bodyPr>
            <a:noAutofit/>
          </a:bodyPr>
          <a:lstStyle/>
          <a:p>
            <a:pPr algn="just"/>
            <a:r>
              <a:rPr lang="es-ES" sz="1200" dirty="0" smtClean="0">
                <a:latin typeface="Arial" panose="020B0604020202020204" pitchFamily="34" charset="0"/>
                <a:cs typeface="Arial" panose="020B0604020202020204" pitchFamily="34" charset="0"/>
              </a:rPr>
              <a:t>La ICA no puede ser considerada como inversión adicional </a:t>
            </a:r>
            <a:r>
              <a:rPr lang="es-PE" sz="1200" dirty="0" smtClean="0">
                <a:latin typeface="Arial" panose="020B0604020202020204" pitchFamily="34" charset="0"/>
                <a:cs typeface="Arial" panose="020B0604020202020204" pitchFamily="34" charset="0"/>
              </a:rPr>
              <a:t>debido a que no es un costo directamente relacionado a los servicios que presta el Concesionario. </a:t>
            </a:r>
            <a:r>
              <a:rPr lang="es-PE" sz="1200" dirty="0">
                <a:latin typeface="Arial" panose="020B0604020202020204" pitchFamily="34" charset="0"/>
                <a:cs typeface="Arial" panose="020B0604020202020204" pitchFamily="34" charset="0"/>
              </a:rPr>
              <a:t>É</a:t>
            </a:r>
            <a:r>
              <a:rPr lang="es-PE" sz="1200" dirty="0" smtClean="0">
                <a:latin typeface="Arial" panose="020B0604020202020204" pitchFamily="34" charset="0"/>
                <a:cs typeface="Arial" panose="020B0604020202020204" pitchFamily="34" charset="0"/>
              </a:rPr>
              <a:t>sta </a:t>
            </a:r>
            <a:r>
              <a:rPr lang="es-ES" sz="1200" dirty="0" smtClean="0">
                <a:latin typeface="Arial" panose="020B0604020202020204" pitchFamily="34" charset="0"/>
                <a:cs typeface="Arial" panose="020B0604020202020204" pitchFamily="34" charset="0"/>
              </a:rPr>
              <a:t>constituye un aporte recibido por el Estado de parte del Concesionario (socio </a:t>
            </a:r>
            <a:r>
              <a:rPr lang="es-ES" sz="1200" i="1" dirty="0" smtClean="0">
                <a:latin typeface="Arial" panose="020B0604020202020204" pitchFamily="34" charset="0"/>
                <a:cs typeface="Arial" panose="020B0604020202020204" pitchFamily="34" charset="0"/>
              </a:rPr>
              <a:t>de facto </a:t>
            </a:r>
            <a:r>
              <a:rPr lang="es-ES" sz="1200" dirty="0" smtClean="0">
                <a:latin typeface="Arial" panose="020B0604020202020204" pitchFamily="34" charset="0"/>
                <a:cs typeface="Arial" panose="020B0604020202020204" pitchFamily="34" charset="0"/>
              </a:rPr>
              <a:t>de la Concesión) y no un insumo utilizado por el Concesionario</a:t>
            </a:r>
            <a:r>
              <a:rPr lang="es-PE" sz="1200" dirty="0" smtClean="0">
                <a:latin typeface="Arial" panose="020B0604020202020204" pitchFamily="34" charset="0"/>
                <a:cs typeface="Arial" panose="020B0604020202020204" pitchFamily="34" charset="0"/>
              </a:rPr>
              <a:t> para la producción de servicios portuarios durante la explotación del Terminal, por lo que no forma parte del cálculo del factor de productividad.</a:t>
            </a:r>
          </a:p>
          <a:p>
            <a:pPr algn="just"/>
            <a:endParaRPr lang="es-PE" sz="1200" dirty="0" smtClean="0">
              <a:latin typeface="Arial" panose="020B0604020202020204" pitchFamily="34" charset="0"/>
              <a:cs typeface="Arial" panose="020B0604020202020204" pitchFamily="34" charset="0"/>
            </a:endParaRPr>
          </a:p>
          <a:p>
            <a:pPr algn="just"/>
            <a:r>
              <a:rPr lang="es-PE" sz="1200" dirty="0" smtClean="0">
                <a:latin typeface="Arial" panose="020B0604020202020204" pitchFamily="34" charset="0"/>
                <a:cs typeface="Arial" panose="020B0604020202020204" pitchFamily="34" charset="0"/>
              </a:rPr>
              <a:t>El </a:t>
            </a:r>
            <a:r>
              <a:rPr lang="es-PE" sz="1200" dirty="0">
                <a:latin typeface="Arial" panose="020B0604020202020204" pitchFamily="34" charset="0"/>
                <a:cs typeface="Arial" panose="020B0604020202020204" pitchFamily="34" charset="0"/>
              </a:rPr>
              <a:t>reconocimiento de la ICA a favor del Concesionario no se encuentra vinculado con la explotación de la Concesión (y por ende tampoco con el cálculo del factor de productividad), </a:t>
            </a:r>
            <a:r>
              <a:rPr lang="es-PE" sz="1200" dirty="0" smtClean="0">
                <a:latin typeface="Arial" panose="020B0604020202020204" pitchFamily="34" charset="0"/>
                <a:cs typeface="Arial" panose="020B0604020202020204" pitchFamily="34" charset="0"/>
              </a:rPr>
              <a:t>ya que dicho </a:t>
            </a:r>
            <a:r>
              <a:rPr lang="es-PE" sz="1200" dirty="0">
                <a:latin typeface="Arial" panose="020B0604020202020204" pitchFamily="34" charset="0"/>
                <a:cs typeface="Arial" panose="020B0604020202020204" pitchFamily="34" charset="0"/>
              </a:rPr>
              <a:t>reconocimiento se efectúa solamente en un escenario en el que el Contrato de Concesión concluye debido a un evento de </a:t>
            </a:r>
            <a:r>
              <a:rPr lang="es-PE" sz="1200" dirty="0" smtClean="0">
                <a:latin typeface="Arial" panose="020B0604020202020204" pitchFamily="34" charset="0"/>
                <a:cs typeface="Arial" panose="020B0604020202020204" pitchFamily="34" charset="0"/>
              </a:rPr>
              <a:t>caducidad.</a:t>
            </a:r>
          </a:p>
          <a:p>
            <a:pPr algn="just"/>
            <a:endParaRPr lang="es-ES" sz="1200" dirty="0" smtClean="0">
              <a:latin typeface="Arial" panose="020B0604020202020204" pitchFamily="34" charset="0"/>
              <a:cs typeface="Arial" panose="020B0604020202020204" pitchFamily="34" charset="0"/>
            </a:endParaRPr>
          </a:p>
          <a:p>
            <a:pPr algn="just"/>
            <a:endParaRPr lang="es-ES" sz="1200" dirty="0" smtClean="0">
              <a:latin typeface="Arial" panose="020B0604020202020204" pitchFamily="34" charset="0"/>
              <a:cs typeface="Arial" panose="020B0604020202020204" pitchFamily="34" charset="0"/>
            </a:endParaRPr>
          </a:p>
          <a:p>
            <a:pPr algn="just"/>
            <a:r>
              <a:rPr lang="es-ES" sz="1200" dirty="0" smtClean="0">
                <a:latin typeface="Arial" panose="020B0604020202020204" pitchFamily="34" charset="0"/>
                <a:cs typeface="Arial" panose="020B0604020202020204" pitchFamily="34" charset="0"/>
              </a:rPr>
              <a:t>A diferencia </a:t>
            </a:r>
            <a:r>
              <a:rPr lang="es-ES" sz="1200" dirty="0">
                <a:latin typeface="Arial" panose="020B0604020202020204" pitchFamily="34" charset="0"/>
                <a:cs typeface="Arial" panose="020B0604020202020204" pitchFamily="34" charset="0"/>
              </a:rPr>
              <a:t>de la ICA, la ICM es </a:t>
            </a:r>
            <a:r>
              <a:rPr lang="es-ES" sz="1200" dirty="0" smtClean="0">
                <a:latin typeface="Arial" panose="020B0604020202020204" pitchFamily="34" charset="0"/>
                <a:cs typeface="Arial" panose="020B0604020202020204" pitchFamily="34" charset="0"/>
              </a:rPr>
              <a:t>un compromiso de ejecutar obras en </a:t>
            </a:r>
            <a:r>
              <a:rPr lang="es-ES" sz="1200" dirty="0">
                <a:latin typeface="Arial" panose="020B0604020202020204" pitchFamily="34" charset="0"/>
                <a:cs typeface="Arial" panose="020B0604020202020204" pitchFamily="34" charset="0"/>
              </a:rPr>
              <a:t>rubros definidos en el Contrato de Concesión. </a:t>
            </a:r>
            <a:r>
              <a:rPr lang="es-ES" sz="1200" dirty="0" smtClean="0">
                <a:latin typeface="Arial" panose="020B0604020202020204" pitchFamily="34" charset="0"/>
                <a:cs typeface="Arial" panose="020B0604020202020204" pitchFamily="34" charset="0"/>
              </a:rPr>
              <a:t>La ICA, en cambio, al ser un aporte recibido </a:t>
            </a:r>
            <a:r>
              <a:rPr lang="es-ES" sz="1200" dirty="0">
                <a:latin typeface="Arial" panose="020B0604020202020204" pitchFamily="34" charset="0"/>
                <a:cs typeface="Arial" panose="020B0604020202020204" pitchFamily="34" charset="0"/>
              </a:rPr>
              <a:t>por el Estado de parte del </a:t>
            </a:r>
            <a:r>
              <a:rPr lang="es-ES" sz="1200" dirty="0" smtClean="0">
                <a:latin typeface="Arial" panose="020B0604020202020204" pitchFamily="34" charset="0"/>
                <a:cs typeface="Arial" panose="020B0604020202020204" pitchFamily="34" charset="0"/>
              </a:rPr>
              <a:t>Concesionario, debe ser descontada </a:t>
            </a:r>
            <a:r>
              <a:rPr lang="es-ES" sz="1200" dirty="0">
                <a:latin typeface="Arial" panose="020B0604020202020204" pitchFamily="34" charset="0"/>
                <a:cs typeface="Arial" panose="020B0604020202020204" pitchFamily="34" charset="0"/>
              </a:rPr>
              <a:t>de manera previa al cálculo del factor de </a:t>
            </a:r>
            <a:r>
              <a:rPr lang="es-ES" sz="1200" dirty="0" smtClean="0">
                <a:latin typeface="Arial" panose="020B0604020202020204" pitchFamily="34" charset="0"/>
                <a:cs typeface="Arial" panose="020B0604020202020204" pitchFamily="34" charset="0"/>
              </a:rPr>
              <a:t>productividad, considerando que se busca calcular la productividad del Concesionario, no de la Concesión.</a:t>
            </a:r>
            <a:endParaRPr lang="es-P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2436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3649</TotalTime>
  <Words>1127</Words>
  <Application>Microsoft Office PowerPoint</Application>
  <PresentationFormat>Personalizado</PresentationFormat>
  <Paragraphs>158</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Calibri</vt:lpstr>
      <vt:lpstr>Cambria Math</vt:lpstr>
      <vt:lpstr>Corbel</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GRE</dc:creator>
  <cp:keywords>OSITRAN</cp:keywords>
  <cp:lastModifiedBy>Cynthia Yañez Alva</cp:lastModifiedBy>
  <cp:revision>333</cp:revision>
  <dcterms:created xsi:type="dcterms:W3CDTF">2013-06-05T17:26:39Z</dcterms:created>
  <dcterms:modified xsi:type="dcterms:W3CDTF">2015-09-30T14:46:59Z</dcterms:modified>
</cp:coreProperties>
</file>